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Lst>
  <p:notesMasterIdLst>
    <p:notesMasterId r:id="rId33"/>
  </p:notesMasterIdLst>
  <p:sldIdLst>
    <p:sldId id="256" r:id="rId2"/>
    <p:sldId id="294" r:id="rId3"/>
    <p:sldId id="260" r:id="rId4"/>
    <p:sldId id="298" r:id="rId5"/>
    <p:sldId id="304" r:id="rId6"/>
    <p:sldId id="313" r:id="rId7"/>
    <p:sldId id="326" r:id="rId8"/>
    <p:sldId id="318" r:id="rId9"/>
    <p:sldId id="297" r:id="rId10"/>
    <p:sldId id="264" r:id="rId11"/>
    <p:sldId id="332" r:id="rId12"/>
    <p:sldId id="330" r:id="rId13"/>
    <p:sldId id="323" r:id="rId14"/>
    <p:sldId id="266" r:id="rId15"/>
    <p:sldId id="328" r:id="rId16"/>
    <p:sldId id="267" r:id="rId17"/>
    <p:sldId id="268" r:id="rId18"/>
    <p:sldId id="321" r:id="rId19"/>
    <p:sldId id="270" r:id="rId20"/>
    <p:sldId id="271" r:id="rId21"/>
    <p:sldId id="273" r:id="rId22"/>
    <p:sldId id="276" r:id="rId23"/>
    <p:sldId id="324" r:id="rId24"/>
    <p:sldId id="278" r:id="rId25"/>
    <p:sldId id="279" r:id="rId26"/>
    <p:sldId id="280" r:id="rId27"/>
    <p:sldId id="284" r:id="rId28"/>
    <p:sldId id="285" r:id="rId29"/>
    <p:sldId id="287" r:id="rId30"/>
    <p:sldId id="320" r:id="rId31"/>
    <p:sldId id="290" r:id="rId32"/>
  </p:sldIdLst>
  <p:sldSz cx="9144000" cy="6858000" type="screen4x3"/>
  <p:notesSz cx="6797675" cy="9926638"/>
  <p:defaultTextStyle>
    <a:defPPr>
      <a:defRPr lang="fr-FR"/>
    </a:defPPr>
    <a:lvl1pPr algn="l" rtl="0" fontAlgn="base">
      <a:spcBef>
        <a:spcPct val="0"/>
      </a:spcBef>
      <a:spcAft>
        <a:spcPct val="0"/>
      </a:spcAft>
      <a:defRPr kern="1200">
        <a:solidFill>
          <a:schemeClr val="tx1"/>
        </a:solidFill>
        <a:latin typeface="Calibri" pitchFamily="34" charset="0"/>
        <a:ea typeface="+mn-ea"/>
        <a:cs typeface="Arial"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pitchFamily="34" charset="0"/>
      </a:defRPr>
    </a:lvl2pPr>
    <a:lvl3pPr marL="914400" algn="l" rtl="0" fontAlgn="base">
      <a:spcBef>
        <a:spcPct val="0"/>
      </a:spcBef>
      <a:spcAft>
        <a:spcPct val="0"/>
      </a:spcAft>
      <a:defRPr kern="1200">
        <a:solidFill>
          <a:schemeClr val="tx1"/>
        </a:solidFill>
        <a:latin typeface="Calibri" pitchFamily="34" charset="0"/>
        <a:ea typeface="+mn-ea"/>
        <a:cs typeface="Arial" pitchFamily="34" charset="0"/>
      </a:defRPr>
    </a:lvl3pPr>
    <a:lvl4pPr marL="1371600" algn="l" rtl="0" fontAlgn="base">
      <a:spcBef>
        <a:spcPct val="0"/>
      </a:spcBef>
      <a:spcAft>
        <a:spcPct val="0"/>
      </a:spcAft>
      <a:defRPr kern="1200">
        <a:solidFill>
          <a:schemeClr val="tx1"/>
        </a:solidFill>
        <a:latin typeface="Calibri" pitchFamily="34" charset="0"/>
        <a:ea typeface="+mn-ea"/>
        <a:cs typeface="Arial" pitchFamily="34" charset="0"/>
      </a:defRPr>
    </a:lvl4pPr>
    <a:lvl5pPr marL="1828800" algn="l" rtl="0" fontAlgn="base">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1" autoAdjust="0"/>
    <p:restoredTop sz="88953" autoAdjust="0"/>
  </p:normalViewPr>
  <p:slideViewPr>
    <p:cSldViewPr>
      <p:cViewPr varScale="1">
        <p:scale>
          <a:sx n="90" d="100"/>
          <a:sy n="90" d="100"/>
        </p:scale>
        <p:origin x="1434" y="7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4D1AA6-96EC-45B8-9192-06DD91E3FD16}" type="doc">
      <dgm:prSet loTypeId="urn:microsoft.com/office/officeart/2005/8/layout/gear1" loCatId="process" qsTypeId="urn:microsoft.com/office/officeart/2005/8/quickstyle/simple1" qsCatId="simple" csTypeId="urn:microsoft.com/office/officeart/2005/8/colors/accent1_2" csCatId="accent1" phldr="1"/>
      <dgm:spPr/>
    </dgm:pt>
    <dgm:pt modelId="{A386CEC5-44C7-4E55-8BE6-36FD8F59F32E}">
      <dgm:prSet phldrT="[Texte]"/>
      <dgm:spPr>
        <a:solidFill>
          <a:schemeClr val="accent6"/>
        </a:solidFill>
      </dgm:spPr>
      <dgm:t>
        <a:bodyPr/>
        <a:lstStyle/>
        <a:p>
          <a:r>
            <a:rPr lang="fr-FR" dirty="0"/>
            <a:t>Cyber résilience</a:t>
          </a:r>
        </a:p>
      </dgm:t>
    </dgm:pt>
    <dgm:pt modelId="{0A7499E5-15B1-459E-8697-38E3A1B99CB5}" type="parTrans" cxnId="{68146BB8-D86C-49ED-A2A0-79C6A630108A}">
      <dgm:prSet/>
      <dgm:spPr/>
      <dgm:t>
        <a:bodyPr/>
        <a:lstStyle/>
        <a:p>
          <a:endParaRPr lang="fr-FR"/>
        </a:p>
      </dgm:t>
    </dgm:pt>
    <dgm:pt modelId="{C4FFB5B3-9F2E-4404-966A-6CB977F77F60}" type="sibTrans" cxnId="{68146BB8-D86C-49ED-A2A0-79C6A630108A}">
      <dgm:prSet/>
      <dgm:spPr/>
      <dgm:t>
        <a:bodyPr/>
        <a:lstStyle/>
        <a:p>
          <a:endParaRPr lang="fr-FR"/>
        </a:p>
      </dgm:t>
    </dgm:pt>
    <dgm:pt modelId="{0D538910-B492-4B2D-86B9-49B48217E37C}">
      <dgm:prSet phldrT="[Texte]"/>
      <dgm:spPr>
        <a:solidFill>
          <a:srgbClr val="FF0000"/>
        </a:solidFill>
      </dgm:spPr>
      <dgm:t>
        <a:bodyPr/>
        <a:lstStyle/>
        <a:p>
          <a:r>
            <a:rPr lang="fr-FR" dirty="0"/>
            <a:t>Cyber défense</a:t>
          </a:r>
        </a:p>
      </dgm:t>
    </dgm:pt>
    <dgm:pt modelId="{E2EFC190-CD4C-49B1-AC95-212336F8EAD3}" type="parTrans" cxnId="{1B444C0B-E236-4D93-A853-6B8AA5AF0B15}">
      <dgm:prSet/>
      <dgm:spPr/>
      <dgm:t>
        <a:bodyPr/>
        <a:lstStyle/>
        <a:p>
          <a:endParaRPr lang="fr-FR"/>
        </a:p>
      </dgm:t>
    </dgm:pt>
    <dgm:pt modelId="{938BA155-2A27-4E54-AB30-C02FAC4D96DB}" type="sibTrans" cxnId="{1B444C0B-E236-4D93-A853-6B8AA5AF0B15}">
      <dgm:prSet/>
      <dgm:spPr/>
      <dgm:t>
        <a:bodyPr/>
        <a:lstStyle/>
        <a:p>
          <a:endParaRPr lang="fr-FR"/>
        </a:p>
      </dgm:t>
    </dgm:pt>
    <dgm:pt modelId="{347A61FA-6B3B-4CCC-8E61-5AA97FDF71FA}">
      <dgm:prSet phldrT="[Texte]"/>
      <dgm:spPr/>
      <dgm:t>
        <a:bodyPr/>
        <a:lstStyle/>
        <a:p>
          <a:r>
            <a:rPr lang="fr-FR" dirty="0"/>
            <a:t>Cyber protection</a:t>
          </a:r>
        </a:p>
      </dgm:t>
    </dgm:pt>
    <dgm:pt modelId="{58D9395B-62C2-48B7-B91F-F340D74B26F3}" type="parTrans" cxnId="{BA15D362-F614-45DF-BD9E-C685919BE8F4}">
      <dgm:prSet/>
      <dgm:spPr/>
      <dgm:t>
        <a:bodyPr/>
        <a:lstStyle/>
        <a:p>
          <a:endParaRPr lang="fr-FR"/>
        </a:p>
      </dgm:t>
    </dgm:pt>
    <dgm:pt modelId="{6094E258-57E0-4044-89F5-DED5E9445BDD}" type="sibTrans" cxnId="{BA15D362-F614-45DF-BD9E-C685919BE8F4}">
      <dgm:prSet/>
      <dgm:spPr/>
      <dgm:t>
        <a:bodyPr/>
        <a:lstStyle/>
        <a:p>
          <a:endParaRPr lang="fr-FR"/>
        </a:p>
      </dgm:t>
    </dgm:pt>
    <dgm:pt modelId="{57B803E8-6F4E-4806-928E-0F052BA3E3A5}" type="pres">
      <dgm:prSet presAssocID="{EB4D1AA6-96EC-45B8-9192-06DD91E3FD16}" presName="composite" presStyleCnt="0">
        <dgm:presLayoutVars>
          <dgm:chMax val="3"/>
          <dgm:animLvl val="lvl"/>
          <dgm:resizeHandles val="exact"/>
        </dgm:presLayoutVars>
      </dgm:prSet>
      <dgm:spPr/>
    </dgm:pt>
    <dgm:pt modelId="{C7437D37-F386-4D20-8CAA-983D0EC1AA3C}" type="pres">
      <dgm:prSet presAssocID="{A386CEC5-44C7-4E55-8BE6-36FD8F59F32E}" presName="gear1" presStyleLbl="node1" presStyleIdx="0" presStyleCnt="3">
        <dgm:presLayoutVars>
          <dgm:chMax val="1"/>
          <dgm:bulletEnabled val="1"/>
        </dgm:presLayoutVars>
      </dgm:prSet>
      <dgm:spPr/>
    </dgm:pt>
    <dgm:pt modelId="{C15A4298-AF5F-4A41-95D4-FA420DB12C53}" type="pres">
      <dgm:prSet presAssocID="{A386CEC5-44C7-4E55-8BE6-36FD8F59F32E}" presName="gear1srcNode" presStyleLbl="node1" presStyleIdx="0" presStyleCnt="3"/>
      <dgm:spPr/>
    </dgm:pt>
    <dgm:pt modelId="{7C80F8F6-59FC-4F47-83AD-D56DC3B9261C}" type="pres">
      <dgm:prSet presAssocID="{A386CEC5-44C7-4E55-8BE6-36FD8F59F32E}" presName="gear1dstNode" presStyleLbl="node1" presStyleIdx="0" presStyleCnt="3"/>
      <dgm:spPr/>
    </dgm:pt>
    <dgm:pt modelId="{29055FBE-696C-4DF7-90B0-76983CDA57EA}" type="pres">
      <dgm:prSet presAssocID="{0D538910-B492-4B2D-86B9-49B48217E37C}" presName="gear2" presStyleLbl="node1" presStyleIdx="1" presStyleCnt="3">
        <dgm:presLayoutVars>
          <dgm:chMax val="1"/>
          <dgm:bulletEnabled val="1"/>
        </dgm:presLayoutVars>
      </dgm:prSet>
      <dgm:spPr/>
    </dgm:pt>
    <dgm:pt modelId="{8F182B91-2974-4A87-B503-505360C55C0A}" type="pres">
      <dgm:prSet presAssocID="{0D538910-B492-4B2D-86B9-49B48217E37C}" presName="gear2srcNode" presStyleLbl="node1" presStyleIdx="1" presStyleCnt="3"/>
      <dgm:spPr/>
    </dgm:pt>
    <dgm:pt modelId="{B3AFC4B4-589A-479D-95F0-BBD47F560752}" type="pres">
      <dgm:prSet presAssocID="{0D538910-B492-4B2D-86B9-49B48217E37C}" presName="gear2dstNode" presStyleLbl="node1" presStyleIdx="1" presStyleCnt="3"/>
      <dgm:spPr/>
    </dgm:pt>
    <dgm:pt modelId="{3F2BFFC3-E5B0-4F6D-99CD-DACA701C520D}" type="pres">
      <dgm:prSet presAssocID="{347A61FA-6B3B-4CCC-8E61-5AA97FDF71FA}" presName="gear3" presStyleLbl="node1" presStyleIdx="2" presStyleCnt="3"/>
      <dgm:spPr/>
    </dgm:pt>
    <dgm:pt modelId="{2D231561-9E16-46C6-B7E6-15A62C2E3320}" type="pres">
      <dgm:prSet presAssocID="{347A61FA-6B3B-4CCC-8E61-5AA97FDF71FA}" presName="gear3tx" presStyleLbl="node1" presStyleIdx="2" presStyleCnt="3">
        <dgm:presLayoutVars>
          <dgm:chMax val="1"/>
          <dgm:bulletEnabled val="1"/>
        </dgm:presLayoutVars>
      </dgm:prSet>
      <dgm:spPr/>
    </dgm:pt>
    <dgm:pt modelId="{0FC73304-586C-4EE8-9509-8243D4B3269F}" type="pres">
      <dgm:prSet presAssocID="{347A61FA-6B3B-4CCC-8E61-5AA97FDF71FA}" presName="gear3srcNode" presStyleLbl="node1" presStyleIdx="2" presStyleCnt="3"/>
      <dgm:spPr/>
    </dgm:pt>
    <dgm:pt modelId="{22C07921-4193-40BA-8B5A-EF339EB33CEB}" type="pres">
      <dgm:prSet presAssocID="{347A61FA-6B3B-4CCC-8E61-5AA97FDF71FA}" presName="gear3dstNode" presStyleLbl="node1" presStyleIdx="2" presStyleCnt="3"/>
      <dgm:spPr/>
    </dgm:pt>
    <dgm:pt modelId="{6E28E273-2CF1-4114-8C95-9DDA4814B1BD}" type="pres">
      <dgm:prSet presAssocID="{C4FFB5B3-9F2E-4404-966A-6CB977F77F60}" presName="connector1" presStyleLbl="sibTrans2D1" presStyleIdx="0" presStyleCnt="3"/>
      <dgm:spPr/>
    </dgm:pt>
    <dgm:pt modelId="{86794591-6C87-4A60-BD2C-57E6CB6E9FD9}" type="pres">
      <dgm:prSet presAssocID="{938BA155-2A27-4E54-AB30-C02FAC4D96DB}" presName="connector2" presStyleLbl="sibTrans2D1" presStyleIdx="1" presStyleCnt="3"/>
      <dgm:spPr/>
    </dgm:pt>
    <dgm:pt modelId="{E503F4A7-B77E-4A99-873B-339149D8D660}" type="pres">
      <dgm:prSet presAssocID="{6094E258-57E0-4044-89F5-DED5E9445BDD}" presName="connector3" presStyleLbl="sibTrans2D1" presStyleIdx="2" presStyleCnt="3"/>
      <dgm:spPr/>
    </dgm:pt>
  </dgm:ptLst>
  <dgm:cxnLst>
    <dgm:cxn modelId="{1B444C0B-E236-4D93-A853-6B8AA5AF0B15}" srcId="{EB4D1AA6-96EC-45B8-9192-06DD91E3FD16}" destId="{0D538910-B492-4B2D-86B9-49B48217E37C}" srcOrd="1" destOrd="0" parTransId="{E2EFC190-CD4C-49B1-AC95-212336F8EAD3}" sibTransId="{938BA155-2A27-4E54-AB30-C02FAC4D96DB}"/>
    <dgm:cxn modelId="{09273134-7B7C-4B75-AD75-034689C23901}" type="presOf" srcId="{C4FFB5B3-9F2E-4404-966A-6CB977F77F60}" destId="{6E28E273-2CF1-4114-8C95-9DDA4814B1BD}" srcOrd="0" destOrd="0" presId="urn:microsoft.com/office/officeart/2005/8/layout/gear1"/>
    <dgm:cxn modelId="{F259E93A-240C-4FA3-84B8-08AF653D1C0B}" type="presOf" srcId="{A386CEC5-44C7-4E55-8BE6-36FD8F59F32E}" destId="{C15A4298-AF5F-4A41-95D4-FA420DB12C53}" srcOrd="1" destOrd="0" presId="urn:microsoft.com/office/officeart/2005/8/layout/gear1"/>
    <dgm:cxn modelId="{D98BD85C-613D-49E7-9D9F-6B373D0213E9}" type="presOf" srcId="{A386CEC5-44C7-4E55-8BE6-36FD8F59F32E}" destId="{C7437D37-F386-4D20-8CAA-983D0EC1AA3C}" srcOrd="0" destOrd="0" presId="urn:microsoft.com/office/officeart/2005/8/layout/gear1"/>
    <dgm:cxn modelId="{5C464960-EB18-4D46-B978-5F57C3B2D091}" type="presOf" srcId="{347A61FA-6B3B-4CCC-8E61-5AA97FDF71FA}" destId="{3F2BFFC3-E5B0-4F6D-99CD-DACA701C520D}" srcOrd="0" destOrd="0" presId="urn:microsoft.com/office/officeart/2005/8/layout/gear1"/>
    <dgm:cxn modelId="{BA15D362-F614-45DF-BD9E-C685919BE8F4}" srcId="{EB4D1AA6-96EC-45B8-9192-06DD91E3FD16}" destId="{347A61FA-6B3B-4CCC-8E61-5AA97FDF71FA}" srcOrd="2" destOrd="0" parTransId="{58D9395B-62C2-48B7-B91F-F340D74B26F3}" sibTransId="{6094E258-57E0-4044-89F5-DED5E9445BDD}"/>
    <dgm:cxn modelId="{017EB946-46CF-4D85-A1B3-1CADD793BFC3}" type="presOf" srcId="{347A61FA-6B3B-4CCC-8E61-5AA97FDF71FA}" destId="{2D231561-9E16-46C6-B7E6-15A62C2E3320}" srcOrd="1" destOrd="0" presId="urn:microsoft.com/office/officeart/2005/8/layout/gear1"/>
    <dgm:cxn modelId="{91882749-BE1B-485F-84B6-4FBE64598CDC}" type="presOf" srcId="{347A61FA-6B3B-4CCC-8E61-5AA97FDF71FA}" destId="{22C07921-4193-40BA-8B5A-EF339EB33CEB}" srcOrd="3" destOrd="0" presId="urn:microsoft.com/office/officeart/2005/8/layout/gear1"/>
    <dgm:cxn modelId="{7926FA96-59EC-4E86-8E04-355C25FCC55A}" type="presOf" srcId="{6094E258-57E0-4044-89F5-DED5E9445BDD}" destId="{E503F4A7-B77E-4A99-873B-339149D8D660}" srcOrd="0" destOrd="0" presId="urn:microsoft.com/office/officeart/2005/8/layout/gear1"/>
    <dgm:cxn modelId="{EBB66EAB-01F3-43C2-AD0C-3E75D549FC39}" type="presOf" srcId="{EB4D1AA6-96EC-45B8-9192-06DD91E3FD16}" destId="{57B803E8-6F4E-4806-928E-0F052BA3E3A5}" srcOrd="0" destOrd="0" presId="urn:microsoft.com/office/officeart/2005/8/layout/gear1"/>
    <dgm:cxn modelId="{5A707EB0-D64D-4312-8220-8C8AF3442329}" type="presOf" srcId="{A386CEC5-44C7-4E55-8BE6-36FD8F59F32E}" destId="{7C80F8F6-59FC-4F47-83AD-D56DC3B9261C}" srcOrd="2" destOrd="0" presId="urn:microsoft.com/office/officeart/2005/8/layout/gear1"/>
    <dgm:cxn modelId="{E01E10B2-E49C-44C5-B49E-13BC07218F0F}" type="presOf" srcId="{938BA155-2A27-4E54-AB30-C02FAC4D96DB}" destId="{86794591-6C87-4A60-BD2C-57E6CB6E9FD9}" srcOrd="0" destOrd="0" presId="urn:microsoft.com/office/officeart/2005/8/layout/gear1"/>
    <dgm:cxn modelId="{F41987B3-B078-4AFF-9162-5E7015CE33A8}" type="presOf" srcId="{0D538910-B492-4B2D-86B9-49B48217E37C}" destId="{B3AFC4B4-589A-479D-95F0-BBD47F560752}" srcOrd="2" destOrd="0" presId="urn:microsoft.com/office/officeart/2005/8/layout/gear1"/>
    <dgm:cxn modelId="{68146BB8-D86C-49ED-A2A0-79C6A630108A}" srcId="{EB4D1AA6-96EC-45B8-9192-06DD91E3FD16}" destId="{A386CEC5-44C7-4E55-8BE6-36FD8F59F32E}" srcOrd="0" destOrd="0" parTransId="{0A7499E5-15B1-459E-8697-38E3A1B99CB5}" sibTransId="{C4FFB5B3-9F2E-4404-966A-6CB977F77F60}"/>
    <dgm:cxn modelId="{DDBF1EBA-BB51-4CA3-9191-C146F505B196}" type="presOf" srcId="{0D538910-B492-4B2D-86B9-49B48217E37C}" destId="{8F182B91-2974-4A87-B503-505360C55C0A}" srcOrd="1" destOrd="0" presId="urn:microsoft.com/office/officeart/2005/8/layout/gear1"/>
    <dgm:cxn modelId="{F8803CE9-01D4-44FC-BA6E-9A51AC5688C1}" type="presOf" srcId="{347A61FA-6B3B-4CCC-8E61-5AA97FDF71FA}" destId="{0FC73304-586C-4EE8-9509-8243D4B3269F}" srcOrd="2" destOrd="0" presId="urn:microsoft.com/office/officeart/2005/8/layout/gear1"/>
    <dgm:cxn modelId="{AD1984F5-CBB4-4135-B604-6E7FF6ADAC9F}" type="presOf" srcId="{0D538910-B492-4B2D-86B9-49B48217E37C}" destId="{29055FBE-696C-4DF7-90B0-76983CDA57EA}" srcOrd="0" destOrd="0" presId="urn:microsoft.com/office/officeart/2005/8/layout/gear1"/>
    <dgm:cxn modelId="{6952F431-4496-47FF-86ED-2D8055A920B1}" type="presParOf" srcId="{57B803E8-6F4E-4806-928E-0F052BA3E3A5}" destId="{C7437D37-F386-4D20-8CAA-983D0EC1AA3C}" srcOrd="0" destOrd="0" presId="urn:microsoft.com/office/officeart/2005/8/layout/gear1"/>
    <dgm:cxn modelId="{F75C2B12-D702-432A-916B-BD15934F2342}" type="presParOf" srcId="{57B803E8-6F4E-4806-928E-0F052BA3E3A5}" destId="{C15A4298-AF5F-4A41-95D4-FA420DB12C53}" srcOrd="1" destOrd="0" presId="urn:microsoft.com/office/officeart/2005/8/layout/gear1"/>
    <dgm:cxn modelId="{9AB72845-B5F6-4E22-A8DE-EC7F5EA5DBE9}" type="presParOf" srcId="{57B803E8-6F4E-4806-928E-0F052BA3E3A5}" destId="{7C80F8F6-59FC-4F47-83AD-D56DC3B9261C}" srcOrd="2" destOrd="0" presId="urn:microsoft.com/office/officeart/2005/8/layout/gear1"/>
    <dgm:cxn modelId="{07C5C6DE-F289-4B9F-8311-A2989811E3A0}" type="presParOf" srcId="{57B803E8-6F4E-4806-928E-0F052BA3E3A5}" destId="{29055FBE-696C-4DF7-90B0-76983CDA57EA}" srcOrd="3" destOrd="0" presId="urn:microsoft.com/office/officeart/2005/8/layout/gear1"/>
    <dgm:cxn modelId="{AFFD1EDD-6DDB-4172-890C-F6638B0D938E}" type="presParOf" srcId="{57B803E8-6F4E-4806-928E-0F052BA3E3A5}" destId="{8F182B91-2974-4A87-B503-505360C55C0A}" srcOrd="4" destOrd="0" presId="urn:microsoft.com/office/officeart/2005/8/layout/gear1"/>
    <dgm:cxn modelId="{A9EF4B32-6728-47E7-8468-2B9D031A3CDD}" type="presParOf" srcId="{57B803E8-6F4E-4806-928E-0F052BA3E3A5}" destId="{B3AFC4B4-589A-479D-95F0-BBD47F560752}" srcOrd="5" destOrd="0" presId="urn:microsoft.com/office/officeart/2005/8/layout/gear1"/>
    <dgm:cxn modelId="{BF8DD304-FB06-452A-AB86-F69FB69E4D94}" type="presParOf" srcId="{57B803E8-6F4E-4806-928E-0F052BA3E3A5}" destId="{3F2BFFC3-E5B0-4F6D-99CD-DACA701C520D}" srcOrd="6" destOrd="0" presId="urn:microsoft.com/office/officeart/2005/8/layout/gear1"/>
    <dgm:cxn modelId="{42FF3E94-4D4C-48A4-9668-2DF51AC00CFE}" type="presParOf" srcId="{57B803E8-6F4E-4806-928E-0F052BA3E3A5}" destId="{2D231561-9E16-46C6-B7E6-15A62C2E3320}" srcOrd="7" destOrd="0" presId="urn:microsoft.com/office/officeart/2005/8/layout/gear1"/>
    <dgm:cxn modelId="{DD296BE7-24A2-4A11-9B39-548B9EBCACF4}" type="presParOf" srcId="{57B803E8-6F4E-4806-928E-0F052BA3E3A5}" destId="{0FC73304-586C-4EE8-9509-8243D4B3269F}" srcOrd="8" destOrd="0" presId="urn:microsoft.com/office/officeart/2005/8/layout/gear1"/>
    <dgm:cxn modelId="{1D7AE349-6718-4863-8919-37FC088C8B6D}" type="presParOf" srcId="{57B803E8-6F4E-4806-928E-0F052BA3E3A5}" destId="{22C07921-4193-40BA-8B5A-EF339EB33CEB}" srcOrd="9" destOrd="0" presId="urn:microsoft.com/office/officeart/2005/8/layout/gear1"/>
    <dgm:cxn modelId="{17D93A63-580C-4730-ACE0-E949495AF129}" type="presParOf" srcId="{57B803E8-6F4E-4806-928E-0F052BA3E3A5}" destId="{6E28E273-2CF1-4114-8C95-9DDA4814B1BD}" srcOrd="10" destOrd="0" presId="urn:microsoft.com/office/officeart/2005/8/layout/gear1"/>
    <dgm:cxn modelId="{0F7DEEE1-9A48-4717-8210-DF50C16C4F4A}" type="presParOf" srcId="{57B803E8-6F4E-4806-928E-0F052BA3E3A5}" destId="{86794591-6C87-4A60-BD2C-57E6CB6E9FD9}" srcOrd="11" destOrd="0" presId="urn:microsoft.com/office/officeart/2005/8/layout/gear1"/>
    <dgm:cxn modelId="{17161876-A2D9-415C-84D9-3129B67CEBEA}" type="presParOf" srcId="{57B803E8-6F4E-4806-928E-0F052BA3E3A5}" destId="{E503F4A7-B77E-4A99-873B-339149D8D660}"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437D37-F386-4D20-8CAA-983D0EC1AA3C}">
      <dsp:nvSpPr>
        <dsp:cNvPr id="0" name=""/>
        <dsp:cNvSpPr/>
      </dsp:nvSpPr>
      <dsp:spPr>
        <a:xfrm>
          <a:off x="4075616" y="2527480"/>
          <a:ext cx="3089143" cy="3089143"/>
        </a:xfrm>
        <a:prstGeom prst="gear9">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fr-FR" sz="2100" kern="1200" dirty="0"/>
            <a:t>Cyber résilience</a:t>
          </a:r>
        </a:p>
      </dsp:txBody>
      <dsp:txXfrm>
        <a:off x="4696671" y="3251097"/>
        <a:ext cx="1847033" cy="1587883"/>
      </dsp:txXfrm>
    </dsp:sp>
    <dsp:sp modelId="{29055FBE-696C-4DF7-90B0-76983CDA57EA}">
      <dsp:nvSpPr>
        <dsp:cNvPr id="0" name=""/>
        <dsp:cNvSpPr/>
      </dsp:nvSpPr>
      <dsp:spPr>
        <a:xfrm>
          <a:off x="2278297" y="1797319"/>
          <a:ext cx="2246649" cy="2246649"/>
        </a:xfrm>
        <a:prstGeom prst="gear6">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fr-FR" sz="2100" kern="1200" dirty="0"/>
            <a:t>Cyber défense</a:t>
          </a:r>
        </a:p>
      </dsp:txBody>
      <dsp:txXfrm>
        <a:off x="2843898" y="2366338"/>
        <a:ext cx="1115447" cy="1108611"/>
      </dsp:txXfrm>
    </dsp:sp>
    <dsp:sp modelId="{3F2BFFC3-E5B0-4F6D-99CD-DACA701C520D}">
      <dsp:nvSpPr>
        <dsp:cNvPr id="0" name=""/>
        <dsp:cNvSpPr/>
      </dsp:nvSpPr>
      <dsp:spPr>
        <a:xfrm rot="20700000">
          <a:off x="3536650" y="247360"/>
          <a:ext cx="2201258" cy="2201258"/>
        </a:xfrm>
        <a:prstGeom prst="gear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fr-FR" sz="2100" kern="1200" dirty="0"/>
            <a:t>Cyber protection</a:t>
          </a:r>
        </a:p>
      </dsp:txBody>
      <dsp:txXfrm rot="-20700000">
        <a:off x="4019450" y="730161"/>
        <a:ext cx="1235657" cy="1235657"/>
      </dsp:txXfrm>
    </dsp:sp>
    <dsp:sp modelId="{6E28E273-2CF1-4114-8C95-9DDA4814B1BD}">
      <dsp:nvSpPr>
        <dsp:cNvPr id="0" name=""/>
        <dsp:cNvSpPr/>
      </dsp:nvSpPr>
      <dsp:spPr>
        <a:xfrm>
          <a:off x="3854005" y="2052222"/>
          <a:ext cx="3954103" cy="3954103"/>
        </a:xfrm>
        <a:prstGeom prst="circularArrow">
          <a:avLst>
            <a:gd name="adj1" fmla="val 4687"/>
            <a:gd name="adj2" fmla="val 299029"/>
            <a:gd name="adj3" fmla="val 2542172"/>
            <a:gd name="adj4" fmla="val 15806349"/>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6794591-6C87-4A60-BD2C-57E6CB6E9FD9}">
      <dsp:nvSpPr>
        <dsp:cNvPr id="0" name=""/>
        <dsp:cNvSpPr/>
      </dsp:nvSpPr>
      <dsp:spPr>
        <a:xfrm>
          <a:off x="1880419" y="1294117"/>
          <a:ext cx="2872903" cy="2872903"/>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503F4A7-B77E-4A99-873B-339149D8D660}">
      <dsp:nvSpPr>
        <dsp:cNvPr id="0" name=""/>
        <dsp:cNvSpPr/>
      </dsp:nvSpPr>
      <dsp:spPr>
        <a:xfrm>
          <a:off x="3027476" y="-240901"/>
          <a:ext cx="3097568" cy="3097568"/>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BA94580-4A92-473F-B1D5-80041E9C6908}" type="datetimeFigureOut">
              <a:rPr lang="fr-FR"/>
              <a:pPr>
                <a:defRPr/>
              </a:pPr>
              <a:t>21/03/2021</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4442929-8A5A-44DB-80EF-3D8DCF0B527B}" type="slidenum">
              <a:rPr lang="fr-FR"/>
              <a:pPr>
                <a:defRPr/>
              </a:pPr>
              <a:t>‹N°›</a:t>
            </a:fld>
            <a:endParaRPr lang="fr-FR"/>
          </a:p>
        </p:txBody>
      </p:sp>
    </p:spTree>
    <p:extLst>
      <p:ext uri="{BB962C8B-B14F-4D97-AF65-F5344CB8AC3E}">
        <p14:creationId xmlns:p14="http://schemas.microsoft.com/office/powerpoint/2010/main" val="29500740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2.assemblee-nationale.fr/documents/notice/15/rap-info/i1141/(index)/depots#P234_26284"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www2.assemblee-nationale.fr/documents/notice/15/rap-info/i1141/(index)/depots#P257_35516" TargetMode="External"/><Relationship Id="rId5" Type="http://schemas.openxmlformats.org/officeDocument/2006/relationships/hyperlink" Target="http://www2.assemblee-nationale.fr/documents/notice/15/rap-info/i1141/(index)/depots#P247_30867" TargetMode="External"/><Relationship Id="rId4" Type="http://schemas.openxmlformats.org/officeDocument/2006/relationships/hyperlink" Target="http://www2.assemblee-nationale.fr/documents/notice/15/rap-info/i1141/(index)/depots#P244_29996"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twitter.com/tobiaschneider" TargetMode="External"/><Relationship Id="rId7" Type="http://schemas.openxmlformats.org/officeDocument/2006/relationships/hyperlink" Target="https://www.polar.com/en/legal/faq/public_and_private_training_data_statement" TargetMode="External"/><Relationship Id="rId2" Type="http://schemas.openxmlformats.org/officeDocument/2006/relationships/slide" Target="../slides/slide30.xml"/><Relationship Id="rId1" Type="http://schemas.openxmlformats.org/officeDocument/2006/relationships/notesMaster" Target="../notesMasters/notesMaster1.xml"/><Relationship Id="rId6" Type="http://schemas.openxmlformats.org/officeDocument/2006/relationships/hyperlink" Target="https://www.bellingcat.com/resources/articles/2018/07/08/strava-polar-revealing-homes-soldiers-spies/" TargetMode="External"/><Relationship Id="rId5" Type="http://schemas.openxmlformats.org/officeDocument/2006/relationships/hyperlink" Target="https://decorrespondent.nl/8481/heres-how-we-found-the-names-and-addresses-of-soldiers-and-secret-agents-using-a-simple-fitness-app/412999257-6756ba27" TargetMode="External"/><Relationship Id="rId4" Type="http://schemas.openxmlformats.org/officeDocument/2006/relationships/hyperlink" Target="https://www.developpez.com/user/profil/616766/Stephane-le-calme"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fr.wikipedia.org/wiki/Mai_2017" TargetMode="External"/><Relationship Id="rId13" Type="http://schemas.openxmlformats.org/officeDocument/2006/relationships/hyperlink" Target="https://fr.wikipedia.org/wiki/WannaCry#cite_note-:3-6" TargetMode="External"/><Relationship Id="rId18" Type="http://schemas.openxmlformats.org/officeDocument/2006/relationships/hyperlink" Target="https://fr.wikipedia.org/wiki/Russie" TargetMode="External"/><Relationship Id="rId26" Type="http://schemas.openxmlformats.org/officeDocument/2006/relationships/hyperlink" Target="https://fr.wikipedia.org/wiki/Windows_10" TargetMode="External"/><Relationship Id="rId39" Type="http://schemas.openxmlformats.org/officeDocument/2006/relationships/hyperlink" Target="https://fr.wikipedia.org/wiki/WannaCry#cite_note-16" TargetMode="External"/><Relationship Id="rId3" Type="http://schemas.openxmlformats.org/officeDocument/2006/relationships/hyperlink" Target="https://fr.wikipedia.org/wiki/WannaCry#cite_note-:0-1" TargetMode="External"/><Relationship Id="rId21" Type="http://schemas.openxmlformats.org/officeDocument/2006/relationships/hyperlink" Target="https://fr.wikipedia.org/wiki/WannaCry#cite_note-:11-11" TargetMode="External"/><Relationship Id="rId34" Type="http://schemas.openxmlformats.org/officeDocument/2006/relationships/hyperlink" Target="https://fr.wikipedia.org/wiki/Renault" TargetMode="External"/><Relationship Id="rId42" Type="http://schemas.openxmlformats.org/officeDocument/2006/relationships/hyperlink" Target="https://fr.wikipedia.org/wiki/The_Shadow_Brokers" TargetMode="External"/><Relationship Id="rId47" Type="http://schemas.openxmlformats.org/officeDocument/2006/relationships/hyperlink" Target="https://fr.wikipedia.org/wiki/NotPetya" TargetMode="External"/><Relationship Id="rId7" Type="http://schemas.openxmlformats.org/officeDocument/2006/relationships/hyperlink" Target="https://fr.wikipedia.org/wiki/WannaCry#cite_note-informatiquenews1-3" TargetMode="External"/><Relationship Id="rId12" Type="http://schemas.openxmlformats.org/officeDocument/2006/relationships/hyperlink" Target="https://fr.wikipedia.org/wiki/WannaCry#cite_note-:5-5" TargetMode="External"/><Relationship Id="rId17" Type="http://schemas.openxmlformats.org/officeDocument/2006/relationships/hyperlink" Target="https://fr.wikipedia.org/wiki/%C3%89tats-Unis" TargetMode="External"/><Relationship Id="rId25" Type="http://schemas.openxmlformats.org/officeDocument/2006/relationships/hyperlink" Target="https://fr.wikipedia.org/wiki/WannaCry#cite_note-programmez1-12" TargetMode="External"/><Relationship Id="rId33" Type="http://schemas.openxmlformats.org/officeDocument/2006/relationships/hyperlink" Target="https://fr.wikipedia.org/wiki/FedEx" TargetMode="External"/><Relationship Id="rId38" Type="http://schemas.openxmlformats.org/officeDocument/2006/relationships/hyperlink" Target="https://fr.wikipedia.org/wiki/Deutsche_Bahn" TargetMode="External"/><Relationship Id="rId46" Type="http://schemas.openxmlformats.org/officeDocument/2006/relationships/hyperlink" Target="https://fr.wikipedia.org/wiki/Japon" TargetMode="External"/><Relationship Id="rId2" Type="http://schemas.openxmlformats.org/officeDocument/2006/relationships/slide" Target="../slides/slide8.xml"/><Relationship Id="rId16" Type="http://schemas.openxmlformats.org/officeDocument/2006/relationships/hyperlink" Target="https://fr.wikipedia.org/wiki/Inde" TargetMode="External"/><Relationship Id="rId20" Type="http://schemas.openxmlformats.org/officeDocument/2006/relationships/hyperlink" Target="https://fr.wikipedia.org/wiki/WannaCry#cite_note-:10-10" TargetMode="External"/><Relationship Id="rId29" Type="http://schemas.openxmlformats.org/officeDocument/2006/relationships/hyperlink" Target="https://fr.wikipedia.org/wiki/Europol" TargetMode="External"/><Relationship Id="rId41" Type="http://schemas.openxmlformats.org/officeDocument/2006/relationships/hyperlink" Target="https://fr.wikipedia.org/wiki/NSA" TargetMode="External"/><Relationship Id="rId1" Type="http://schemas.openxmlformats.org/officeDocument/2006/relationships/notesMaster" Target="../notesMasters/notesMaster1.xml"/><Relationship Id="rId6" Type="http://schemas.openxmlformats.org/officeDocument/2006/relationships/hyperlink" Target="https://fr.wikipedia.org/wiki/Ransomware" TargetMode="External"/><Relationship Id="rId11" Type="http://schemas.openxmlformats.org/officeDocument/2006/relationships/hyperlink" Target="https://fr.wikipedia.org/wiki/WannaCry#cite_note-:9-4" TargetMode="External"/><Relationship Id="rId24" Type="http://schemas.openxmlformats.org/officeDocument/2006/relationships/hyperlink" Target="https://fr.wikipedia.org/wiki/Windows_XP" TargetMode="External"/><Relationship Id="rId32" Type="http://schemas.openxmlformats.org/officeDocument/2006/relationships/hyperlink" Target="https://fr.wikipedia.org/wiki/Vodafone" TargetMode="External"/><Relationship Id="rId37" Type="http://schemas.openxmlformats.org/officeDocument/2006/relationships/hyperlink" Target="https://fr.wikipedia.org/wiki/Minist%C3%A8re_de_l'Int%C3%A9rieur_(Russie)" TargetMode="External"/><Relationship Id="rId40" Type="http://schemas.openxmlformats.org/officeDocument/2006/relationships/hyperlink" Target="https://fr.wikipedia.org/wiki/EternalBlue" TargetMode="External"/><Relationship Id="rId45" Type="http://schemas.openxmlformats.org/officeDocument/2006/relationships/hyperlink" Target="https://fr.wikipedia.org/wiki/Honda" TargetMode="External"/><Relationship Id="rId5" Type="http://schemas.openxmlformats.org/officeDocument/2006/relationships/hyperlink" Target="https://fr.wikipedia.org/wiki/Logiciel_malveillant" TargetMode="External"/><Relationship Id="rId15" Type="http://schemas.openxmlformats.org/officeDocument/2006/relationships/hyperlink" Target="https://fr.wikipedia.org/wiki/WannaCry#cite_note-:7-8" TargetMode="External"/><Relationship Id="rId23" Type="http://schemas.openxmlformats.org/officeDocument/2006/relationships/hyperlink" Target="https://fr.wikipedia.org/wiki/Obsolescence" TargetMode="External"/><Relationship Id="rId28" Type="http://schemas.openxmlformats.org/officeDocument/2006/relationships/hyperlink" Target="https://fr.wikipedia.org/wiki/WannaCry#cite_note-13" TargetMode="External"/><Relationship Id="rId36" Type="http://schemas.openxmlformats.org/officeDocument/2006/relationships/hyperlink" Target="https://fr.wikipedia.org/wiki/National_Health_Service" TargetMode="External"/><Relationship Id="rId10" Type="http://schemas.openxmlformats.org/officeDocument/2006/relationships/hyperlink" Target="https://fr.wikipedia.org/wiki/Cyberattaque" TargetMode="External"/><Relationship Id="rId19" Type="http://schemas.openxmlformats.org/officeDocument/2006/relationships/hyperlink" Target="https://fr.wikipedia.org/wiki/WannaCry#cite_note-slice1-9" TargetMode="External"/><Relationship Id="rId31" Type="http://schemas.openxmlformats.org/officeDocument/2006/relationships/hyperlink" Target="https://fr.wikipedia.org/wiki/WannaCry#cite_note-:13-15" TargetMode="External"/><Relationship Id="rId44" Type="http://schemas.openxmlformats.org/officeDocument/2006/relationships/hyperlink" Target="https://fr.wikipedia.org/wiki/Patch_Tuesday" TargetMode="External"/><Relationship Id="rId4" Type="http://schemas.openxmlformats.org/officeDocument/2006/relationships/hyperlink" Target="https://fr.wikipedia.org/wiki/WannaCry#cite_note-:2-2" TargetMode="External"/><Relationship Id="rId9" Type="http://schemas.openxmlformats.org/officeDocument/2006/relationships/hyperlink" Target="https://fr.wikipedia.org/wiki/2017" TargetMode="External"/><Relationship Id="rId14" Type="http://schemas.openxmlformats.org/officeDocument/2006/relationships/hyperlink" Target="https://fr.wikipedia.org/wiki/WannaCry#cite_note-7" TargetMode="External"/><Relationship Id="rId22" Type="http://schemas.openxmlformats.org/officeDocument/2006/relationships/hyperlink" Target="https://fr.wikipedia.org/wiki/Syst%C3%A8me_d'exploitation" TargetMode="External"/><Relationship Id="rId27" Type="http://schemas.openxmlformats.org/officeDocument/2006/relationships/hyperlink" Target="https://fr.wikipedia.org/wiki/Histoire_d'Internet" TargetMode="External"/><Relationship Id="rId30" Type="http://schemas.openxmlformats.org/officeDocument/2006/relationships/hyperlink" Target="https://fr.wikipedia.org/wiki/WannaCry#cite_note-:4-14" TargetMode="External"/><Relationship Id="rId35" Type="http://schemas.openxmlformats.org/officeDocument/2006/relationships/hyperlink" Target="https://fr.wikipedia.org/wiki/Telef%C3%B3nica" TargetMode="External"/><Relationship Id="rId43" Type="http://schemas.openxmlformats.org/officeDocument/2006/relationships/hyperlink" Target="https://fr.wikipedia.org/wiki/Microsoft"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a:p>
          <a:p>
            <a:r>
              <a:rPr lang="fr-FR" altLang="fr-FR" dirty="0"/>
              <a:t>RH 07 </a:t>
            </a:r>
          </a:p>
          <a:p>
            <a:r>
              <a:rPr lang="fr-FR" altLang="fr-FR" dirty="0"/>
              <a:t>1.Chaque personnel suit une séance de sensibilisation périodiquement et après chaque changement d’organisme. </a:t>
            </a:r>
          </a:p>
          <a:p>
            <a:r>
              <a:rPr lang="fr-FR" altLang="fr-FR" dirty="0"/>
              <a:t>2.Compte tenu de l’activité au sein des armées qui rend difficile une sensibilisation annuelle de tous, le suivi d’une séance de sensibilisation par chaque personnel : </a:t>
            </a:r>
          </a:p>
          <a:p>
            <a:r>
              <a:rPr lang="fr-FR" altLang="fr-FR" b="1" dirty="0"/>
              <a:t>- </a:t>
            </a:r>
            <a:r>
              <a:rPr lang="fr-FR" altLang="fr-FR" dirty="0"/>
              <a:t>est recommandé chaque année ; </a:t>
            </a:r>
          </a:p>
          <a:p>
            <a:r>
              <a:rPr lang="fr-FR" altLang="fr-FR" b="1" dirty="0"/>
              <a:t>- est obligatoire tous les trois ans. </a:t>
            </a:r>
            <a:endParaRPr lang="fr-FR" altLang="fr-FR" dirty="0"/>
          </a:p>
          <a:p>
            <a:r>
              <a:rPr lang="fr-FR" altLang="fr-FR" dirty="0"/>
              <a:t>3.L’OSSI/CSSI conserve durant 5 ans le procès-verbal de chaque séance menée, qui comporte au minimum la date, les thèmes abordés, le nom du formateur et la liste émargée des participants. </a:t>
            </a:r>
          </a:p>
          <a:p>
            <a:r>
              <a:rPr lang="fr-FR" altLang="fr-FR" dirty="0"/>
              <a:t>4.L’OSSI/CSSI conserve dans son dossier le contenu de la séance de sensibilisation. </a:t>
            </a:r>
          </a:p>
          <a:p>
            <a:endParaRPr lang="fr-FR" altLang="fr-FR" dirty="0"/>
          </a:p>
          <a:p>
            <a:endParaRPr lang="fr-FR" altLang="fr-FR" dirty="0"/>
          </a:p>
          <a:p>
            <a:r>
              <a:rPr lang="fr-FR" altLang="fr-FR" dirty="0"/>
              <a:t>RH 08 </a:t>
            </a:r>
          </a:p>
          <a:p>
            <a:endParaRPr lang="fr-FR" altLang="fr-FR" dirty="0"/>
          </a:p>
          <a:p>
            <a:r>
              <a:rPr lang="fr-FR" altLang="fr-FR" dirty="0"/>
              <a:t>Cette séance de sensibilisation est adaptée au profil des utilisateurs, au niveau de sensibilité des informations traitées et aux risques pesant sur les SI utilisés. </a:t>
            </a:r>
          </a:p>
          <a:p>
            <a:endParaRPr lang="fr-FR" altLang="fr-FR" dirty="0"/>
          </a:p>
          <a:p>
            <a:r>
              <a:rPr lang="fr-FR" altLang="fr-FR" dirty="0"/>
              <a:t>Elle comprend obligatoirement les rappels : </a:t>
            </a:r>
          </a:p>
          <a:p>
            <a:r>
              <a:rPr lang="fr-FR" altLang="fr-FR" dirty="0"/>
              <a:t>1.sur les devoirs de bon usage des réseaux prescrits par l’IM 2003, notamment les suivants : </a:t>
            </a:r>
          </a:p>
          <a:p>
            <a:r>
              <a:rPr lang="fr-FR" altLang="fr-FR" b="1" dirty="0"/>
              <a:t>	- </a:t>
            </a:r>
            <a:r>
              <a:rPr lang="fr-FR" altLang="fr-FR" dirty="0"/>
              <a:t>ne pas porter atteinte à l’image d’une personne, à sa vie privée, à sa personnalité, à ses convictions ou à sa sensibilité, par des messages, textes ou images provocants (discriminatoires, pornographiques, etc. ), malveillants, menaçants (insultes, injures, etc.), ou illégaux (pédophiles, diffamatoires, etc.) ; </a:t>
            </a:r>
          </a:p>
          <a:p>
            <a:r>
              <a:rPr lang="fr-FR" altLang="fr-FR" b="1" dirty="0"/>
              <a:t>	- </a:t>
            </a:r>
            <a:r>
              <a:rPr lang="fr-FR" altLang="fr-FR" dirty="0"/>
              <a:t>respecter les droits des personnes sur leur image et les droits de propriété intellectuelle (droits d’auteur) ; </a:t>
            </a:r>
          </a:p>
          <a:p>
            <a:r>
              <a:rPr lang="fr-FR" altLang="fr-FR" b="1" dirty="0"/>
              <a:t>	- </a:t>
            </a:r>
            <a:r>
              <a:rPr lang="fr-FR" altLang="fr-FR" dirty="0"/>
              <a:t>ne pas se servir des SI du ministère pour effectuer un traitement de données à caractère personnel (collecte de telles données, constitution de fichiers, conservation, exploitation, etc.) non préalablement déclaré par le ministère à la Commission Nationale Informatique et Libertés (CNIL) ; </a:t>
            </a:r>
          </a:p>
          <a:p>
            <a:r>
              <a:rPr lang="fr-FR" altLang="fr-FR" b="1" dirty="0"/>
              <a:t>	- ne pas porter atteinte à l’image du ministère ; </a:t>
            </a:r>
            <a:endParaRPr lang="fr-FR" altLang="fr-FR" dirty="0"/>
          </a:p>
          <a:p>
            <a:r>
              <a:rPr lang="fr-FR" altLang="fr-FR" b="1" dirty="0"/>
              <a:t>	- </a:t>
            </a:r>
            <a:r>
              <a:rPr lang="fr-FR" altLang="fr-FR" dirty="0"/>
              <a:t>ne pas utiliser de logiciels à caractère « agressif et intrusif » 39 (outils de cassage de mots de passe, sondes, etc.). </a:t>
            </a:r>
          </a:p>
          <a:p>
            <a:endParaRPr lang="fr-FR" altLang="fr-FR" dirty="0"/>
          </a:p>
          <a:p>
            <a:r>
              <a:rPr lang="fr-FR" altLang="fr-FR" dirty="0"/>
              <a:t>2.sur les conséquences pénales et/ou disciplinaires potentielles en cas d’infraction ; </a:t>
            </a:r>
          </a:p>
          <a:p>
            <a:r>
              <a:rPr lang="fr-FR" altLang="fr-FR" dirty="0"/>
              <a:t>3.sur la protection des informations secrètes d’authentification incluant les mots de passe, les PIN de cartes à puce, les codes d’accès à la téléphonie, etc. </a:t>
            </a:r>
          </a:p>
          <a:p>
            <a:r>
              <a:rPr lang="fr-FR" altLang="fr-FR" dirty="0"/>
              <a:t>4.sur la conduite à tenir en cas d’incident. </a:t>
            </a:r>
          </a:p>
          <a:p>
            <a:r>
              <a:rPr lang="fr-FR" altLang="fr-FR" dirty="0"/>
              <a:t>	</a:t>
            </a:r>
          </a:p>
          <a:p>
            <a:endParaRPr lang="fr-FR" altLang="fr-FR" dirty="0"/>
          </a:p>
          <a:p>
            <a:r>
              <a:rPr lang="fr-FR" altLang="fr-FR" dirty="0"/>
              <a:t>	</a:t>
            </a:r>
          </a:p>
        </p:txBody>
      </p:sp>
      <p:sp>
        <p:nvSpPr>
          <p:cNvPr id="5222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B3AC1565-BBCA-4F8B-B2CA-176F1B5584BF}" type="slidenum">
              <a:rPr lang="fr-FR" altLang="fr-FR" smtClean="0"/>
              <a:pPr fontAlgn="base">
                <a:spcBef>
                  <a:spcPct val="0"/>
                </a:spcBef>
                <a:spcAft>
                  <a:spcPct val="0"/>
                </a:spcAft>
                <a:defRPr/>
              </a:pPr>
              <a:t>1</a:t>
            </a:fld>
            <a:endParaRPr lang="fr-FR" altLang="fr-FR" dirty="0"/>
          </a:p>
        </p:txBody>
      </p:sp>
    </p:spTree>
    <p:extLst>
      <p:ext uri="{BB962C8B-B14F-4D97-AF65-F5344CB8AC3E}">
        <p14:creationId xmlns:p14="http://schemas.microsoft.com/office/powerpoint/2010/main" val="2949132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spcBef>
                <a:spcPct val="0"/>
              </a:spcBef>
            </a:pPr>
            <a:r>
              <a:rPr lang="fr-FR" altLang="fr-FR" dirty="0"/>
              <a:t>Exemple des conséquences opérationnelles et médiatiques avec le virus </a:t>
            </a:r>
            <a:r>
              <a:rPr lang="fr-FR" altLang="fr-FR" dirty="0" err="1"/>
              <a:t>Conficker</a:t>
            </a:r>
            <a:r>
              <a:rPr lang="fr-FR" altLang="fr-FR" dirty="0"/>
              <a:t> </a:t>
            </a:r>
            <a:r>
              <a:rPr lang="fr-FR" altLang="fr-FR" dirty="0" err="1"/>
              <a:t>Downadup</a:t>
            </a:r>
            <a:r>
              <a:rPr lang="fr-FR" altLang="fr-FR" dirty="0"/>
              <a:t> sur le réseau </a:t>
            </a:r>
            <a:r>
              <a:rPr lang="fr-FR" altLang="fr-FR" dirty="0" err="1"/>
              <a:t>Intramar</a:t>
            </a:r>
            <a:r>
              <a:rPr lang="fr-FR" altLang="fr-FR" dirty="0"/>
              <a:t> (source : </a:t>
            </a:r>
            <a:r>
              <a:rPr lang="fr-FR" altLang="fr-FR" dirty="0" err="1"/>
              <a:t>ZDNet</a:t>
            </a:r>
            <a:r>
              <a:rPr lang="fr-FR" altLang="fr-FR" dirty="0"/>
              <a:t>, février 2009) :</a:t>
            </a:r>
          </a:p>
          <a:p>
            <a:pPr marL="228600" indent="-228600" eaLnBrk="1" hangingPunct="1">
              <a:spcBef>
                <a:spcPct val="0"/>
              </a:spcBef>
              <a:buFontTx/>
              <a:buChar char="•"/>
            </a:pPr>
            <a:r>
              <a:rPr lang="fr-FR" altLang="fr-FR" dirty="0" err="1"/>
              <a:t>Conficker</a:t>
            </a:r>
            <a:r>
              <a:rPr lang="fr-FR" altLang="fr-FR" dirty="0"/>
              <a:t> est un ver (logiciel auto-répliquant se propageant sur le réseau) qui infecte Windows depuis un support amovible ou le réseau. </a:t>
            </a:r>
          </a:p>
          <a:p>
            <a:pPr marL="685800" lvl="1" indent="-228600" eaLnBrk="1" hangingPunct="1">
              <a:spcBef>
                <a:spcPct val="0"/>
              </a:spcBef>
              <a:buFontTx/>
              <a:buAutoNum type="arabicPeriod"/>
            </a:pPr>
            <a:r>
              <a:rPr lang="fr-FR" altLang="fr-FR" dirty="0"/>
              <a:t>Mise hors service de certaines fonctions de sécurité ;</a:t>
            </a:r>
          </a:p>
          <a:p>
            <a:pPr marL="685800" lvl="1" indent="-228600" eaLnBrk="1" hangingPunct="1">
              <a:spcBef>
                <a:spcPct val="0"/>
              </a:spcBef>
              <a:buFontTx/>
              <a:buAutoNum type="arabicPeriod"/>
            </a:pPr>
            <a:r>
              <a:rPr lang="fr-FR" altLang="fr-FR" dirty="0"/>
              <a:t>Connexion à des serveurs qui lui donnent des ordres supplémentaires : mise à jour, recherche et récolte d’informations personnelles, installation d’autres logiciels malveillants, etc.</a:t>
            </a:r>
          </a:p>
          <a:p>
            <a:pPr marL="228600" indent="-228600" eaLnBrk="1" hangingPunct="1">
              <a:spcBef>
                <a:spcPct val="0"/>
              </a:spcBef>
              <a:buFontTx/>
              <a:buChar char="•"/>
            </a:pPr>
            <a:r>
              <a:rPr lang="fr-FR" altLang="fr-FR" dirty="0"/>
              <a:t>Patch Microsoft d’octobre 2008 appliqué sur </a:t>
            </a:r>
            <a:r>
              <a:rPr lang="fr-FR" altLang="fr-FR" dirty="0" err="1"/>
              <a:t>Intramar</a:t>
            </a:r>
            <a:r>
              <a:rPr lang="fr-FR" altLang="fr-FR" dirty="0"/>
              <a:t> mais peu efficace (</a:t>
            </a:r>
            <a:r>
              <a:rPr lang="fr-FR" altLang="fr-FR" dirty="0" err="1"/>
              <a:t>Conficker</a:t>
            </a:r>
            <a:r>
              <a:rPr lang="fr-FR" altLang="fr-FR" dirty="0"/>
              <a:t> est d’ailleurs apparu après la publication de ce patch).</a:t>
            </a:r>
          </a:p>
          <a:p>
            <a:pPr marL="228600" indent="-228600" eaLnBrk="1" hangingPunct="1">
              <a:spcBef>
                <a:spcPct val="0"/>
              </a:spcBef>
              <a:buFontTx/>
              <a:buChar char="•"/>
            </a:pPr>
            <a:r>
              <a:rPr lang="fr-FR" altLang="fr-FR" dirty="0"/>
              <a:t>Introduction par négligence via une clef USB en janvier 2009.</a:t>
            </a:r>
          </a:p>
          <a:p>
            <a:pPr marL="228600" indent="-228600" eaLnBrk="1" hangingPunct="1">
              <a:spcBef>
                <a:spcPct val="0"/>
              </a:spcBef>
              <a:buFontTx/>
              <a:buChar char="•"/>
            </a:pPr>
            <a:r>
              <a:rPr lang="fr-FR" altLang="fr-FR" dirty="0"/>
              <a:t>Isolation du réseau </a:t>
            </a:r>
            <a:r>
              <a:rPr lang="fr-FR" altLang="fr-FR" dirty="0" err="1"/>
              <a:t>Intramar</a:t>
            </a:r>
            <a:r>
              <a:rPr lang="fr-FR" altLang="fr-FR" dirty="0"/>
              <a:t> des autres réseaux.</a:t>
            </a:r>
          </a:p>
          <a:p>
            <a:pPr marL="228600" indent="-228600" eaLnBrk="1" hangingPunct="1">
              <a:spcBef>
                <a:spcPct val="0"/>
              </a:spcBef>
              <a:buFontTx/>
              <a:buChar char="•"/>
            </a:pPr>
            <a:r>
              <a:rPr lang="fr-FR" altLang="fr-FR" dirty="0"/>
              <a:t>Arrêt temporaire de la messagerie.</a:t>
            </a:r>
          </a:p>
          <a:p>
            <a:pPr marL="228600" indent="-228600" eaLnBrk="1" hangingPunct="1">
              <a:spcBef>
                <a:spcPct val="0"/>
              </a:spcBef>
              <a:buFontTx/>
              <a:buChar char="•"/>
            </a:pPr>
            <a:r>
              <a:rPr lang="fr-FR" altLang="fr-FR" dirty="0"/>
              <a:t>Utilisation d’autres réseaux en remplacement.</a:t>
            </a:r>
          </a:p>
          <a:p>
            <a:pPr marL="228600" indent="-228600" eaLnBrk="1" hangingPunct="1">
              <a:spcBef>
                <a:spcPct val="0"/>
              </a:spcBef>
              <a:buFontTx/>
              <a:buChar char="•"/>
            </a:pPr>
            <a:r>
              <a:rPr lang="fr-FR" altLang="fr-FR" dirty="0"/>
              <a:t>2% des postes </a:t>
            </a:r>
            <a:r>
              <a:rPr lang="fr-FR" altLang="fr-FR" dirty="0" err="1"/>
              <a:t>Intramar</a:t>
            </a:r>
            <a:r>
              <a:rPr lang="fr-FR" altLang="fr-FR" dirty="0"/>
              <a:t> impactés.</a:t>
            </a:r>
          </a:p>
          <a:p>
            <a:pPr marL="228600" indent="-228600" eaLnBrk="1" hangingPunct="1">
              <a:spcBef>
                <a:spcPct val="0"/>
              </a:spcBef>
              <a:buFontTx/>
              <a:buChar char="•"/>
            </a:pPr>
            <a:r>
              <a:rPr lang="fr-FR" altLang="fr-FR" dirty="0"/>
              <a:t>Aucun impact sur d’autres systèmes.</a:t>
            </a:r>
          </a:p>
          <a:p>
            <a:pPr marL="228600" indent="-228600" eaLnBrk="1" hangingPunct="1">
              <a:spcBef>
                <a:spcPct val="0"/>
              </a:spcBef>
              <a:buFontTx/>
              <a:buChar char="•"/>
            </a:pPr>
            <a:r>
              <a:rPr lang="fr-FR" altLang="fr-FR" dirty="0"/>
              <a:t>Mise au point d’un nouveau patch en 48 heures. </a:t>
            </a:r>
          </a:p>
          <a:p>
            <a:pPr marL="228600" indent="-228600" eaLnBrk="1" hangingPunct="1">
              <a:spcBef>
                <a:spcPct val="0"/>
              </a:spcBef>
              <a:buFontTx/>
              <a:buChar char="•"/>
            </a:pPr>
            <a:r>
              <a:rPr lang="fr-FR" altLang="fr-FR" dirty="0"/>
              <a:t>D’autres armées ont été touchées : Royal </a:t>
            </a:r>
            <a:r>
              <a:rPr lang="fr-FR" altLang="fr-FR" dirty="0" err="1"/>
              <a:t>Navy</a:t>
            </a:r>
            <a:r>
              <a:rPr lang="fr-FR" altLang="fr-FR" dirty="0"/>
              <a:t>, </a:t>
            </a:r>
            <a:r>
              <a:rPr lang="fr-FR" altLang="fr-FR" dirty="0" err="1"/>
              <a:t>Department</a:t>
            </a:r>
            <a:r>
              <a:rPr lang="fr-FR" altLang="fr-FR" dirty="0"/>
              <a:t> of </a:t>
            </a:r>
            <a:r>
              <a:rPr lang="fr-FR" altLang="fr-FR" dirty="0" err="1"/>
              <a:t>Defense</a:t>
            </a:r>
            <a:r>
              <a:rPr lang="fr-FR" altLang="fr-FR" dirty="0"/>
              <a:t> (</a:t>
            </a:r>
            <a:r>
              <a:rPr lang="fr-FR" altLang="fr-FR" dirty="0" err="1"/>
              <a:t>DoD</a:t>
            </a:r>
            <a:r>
              <a:rPr lang="fr-FR" altLang="fr-FR" dirty="0"/>
              <a:t> US)…</a:t>
            </a:r>
          </a:p>
        </p:txBody>
      </p:sp>
      <p:sp>
        <p:nvSpPr>
          <p:cNvPr id="58372"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0487948-479D-41C5-B9FF-792666E83B50}" type="slidenum">
              <a:rPr lang="fr-FR" altLang="fr-FR" smtClean="0"/>
              <a:pPr fontAlgn="base">
                <a:spcBef>
                  <a:spcPct val="0"/>
                </a:spcBef>
                <a:spcAft>
                  <a:spcPct val="0"/>
                </a:spcAft>
                <a:defRPr/>
              </a:pPr>
              <a:t>10</a:t>
            </a:fld>
            <a:endParaRPr lang="fr-FR" altLang="fr-FR" dirty="0"/>
          </a:p>
        </p:txBody>
      </p:sp>
    </p:spTree>
    <p:extLst>
      <p:ext uri="{BB962C8B-B14F-4D97-AF65-F5344CB8AC3E}">
        <p14:creationId xmlns:p14="http://schemas.microsoft.com/office/powerpoint/2010/main" val="35538280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lstStyle/>
          <a:p>
            <a:pPr eaLnBrk="1" hangingPunct="1">
              <a:spcBef>
                <a:spcPts val="1250"/>
              </a:spcBef>
              <a:buFont typeface="Wingdings" pitchFamily="2" charset="2"/>
              <a:buNone/>
              <a:defRPr/>
            </a:pPr>
            <a:r>
              <a:rPr lang="fr-FR" altLang="fr-FR" sz="1300" dirty="0">
                <a:solidFill>
                  <a:srgbClr val="000000"/>
                </a:solidFill>
                <a:latin typeface="Verdana" pitchFamily="34" charset="0"/>
              </a:rPr>
              <a:t>Les atteintes aux systèmes d’information résultant d’actes hostiles intentionnels ou de ruptures accidentelles pourraient dès lors engendrer des dysfonctionnements, voire une paralyse de l’Etat ou de secteurs d’importance vitale pour la Nation.</a:t>
            </a:r>
          </a:p>
          <a:p>
            <a:pPr eaLnBrk="1" hangingPunct="1">
              <a:spcBef>
                <a:spcPts val="1250"/>
              </a:spcBef>
              <a:defRPr/>
            </a:pPr>
            <a:endParaRPr lang="fr-FR" altLang="fr-FR" sz="1300" dirty="0">
              <a:solidFill>
                <a:srgbClr val="000000"/>
              </a:solidFill>
              <a:latin typeface="Verdana" pitchFamily="34" charset="0"/>
            </a:endParaRPr>
          </a:p>
          <a:p>
            <a:pPr eaLnBrk="1" hangingPunct="1">
              <a:spcBef>
                <a:spcPts val="1250"/>
              </a:spcBef>
              <a:defRPr/>
            </a:pPr>
            <a:r>
              <a:rPr lang="fr-FR" altLang="fr-FR" sz="1300" dirty="0">
                <a:solidFill>
                  <a:srgbClr val="000000"/>
                </a:solidFill>
                <a:latin typeface="Verdana" pitchFamily="34" charset="0"/>
              </a:rPr>
              <a:t>Montée en puissance d’un posture robuste et résiliente pour protéger les SI de l’Etat = CYBERPROTECTION</a:t>
            </a:r>
          </a:p>
          <a:p>
            <a:pPr eaLnBrk="1" hangingPunct="1">
              <a:spcBef>
                <a:spcPts val="1250"/>
              </a:spcBef>
              <a:defRPr/>
            </a:pPr>
            <a:endParaRPr lang="fr-FR" altLang="fr-FR" sz="1300" dirty="0">
              <a:solidFill>
                <a:srgbClr val="000000"/>
              </a:solidFill>
              <a:latin typeface="Verdana" pitchFamily="34" charset="0"/>
            </a:endParaRPr>
          </a:p>
          <a:p>
            <a:pPr eaLnBrk="1" hangingPunct="1">
              <a:spcBef>
                <a:spcPts val="1250"/>
              </a:spcBef>
              <a:defRPr/>
            </a:pPr>
            <a:r>
              <a:rPr lang="fr-FR" altLang="fr-FR" sz="1300" dirty="0">
                <a:solidFill>
                  <a:srgbClr val="000000"/>
                </a:solidFill>
                <a:latin typeface="Verdana" pitchFamily="34" charset="0"/>
              </a:rPr>
              <a:t>Organisation opérationnel de défense de ces systèmes = CYBERDEFENSE</a:t>
            </a:r>
          </a:p>
          <a:p>
            <a:pPr eaLnBrk="1" hangingPunct="1">
              <a:spcBef>
                <a:spcPts val="1250"/>
              </a:spcBef>
              <a:defRPr/>
            </a:pPr>
            <a:endParaRPr lang="fr-FR" altLang="fr-FR" sz="1300" dirty="0">
              <a:solidFill>
                <a:srgbClr val="000000"/>
              </a:solidFill>
              <a:latin typeface="Verdana" pitchFamily="34" charset="0"/>
            </a:endParaRPr>
          </a:p>
          <a:p>
            <a:pPr eaLnBrk="1" hangingPunct="1">
              <a:spcBef>
                <a:spcPts val="1250"/>
              </a:spcBef>
              <a:defRPr/>
            </a:pPr>
            <a:r>
              <a:rPr lang="fr-FR" altLang="fr-FR" sz="1300" dirty="0">
                <a:solidFill>
                  <a:srgbClr val="000000"/>
                </a:solidFill>
                <a:latin typeface="Verdana" pitchFamily="34" charset="0"/>
              </a:rPr>
              <a:t>Afin de garantir une autonomie d’appréciation, de décision, et d’action.</a:t>
            </a:r>
          </a:p>
          <a:p>
            <a:pPr>
              <a:defRPr/>
            </a:pPr>
            <a:endParaRPr lang="fr-FR" cap="all" dirty="0"/>
          </a:p>
          <a:p>
            <a:pPr>
              <a:defRPr/>
            </a:pPr>
            <a:endParaRPr lang="fr-FR" cap="all" dirty="0"/>
          </a:p>
          <a:p>
            <a:pPr>
              <a:defRPr/>
            </a:pPr>
            <a:r>
              <a:rPr lang="x-none" cap="all" dirty="0"/>
              <a:t>cyberprotection ou securite des systemes d'information (ssi)</a:t>
            </a:r>
            <a:endParaRPr lang="fr-FR" cap="all" dirty="0"/>
          </a:p>
          <a:p>
            <a:pPr>
              <a:defRPr/>
            </a:pPr>
            <a:r>
              <a:rPr lang="fr-FR" dirty="0"/>
              <a:t>Définition issue du concept ministériel de cyber sécurité :</a:t>
            </a:r>
          </a:p>
          <a:p>
            <a:pPr>
              <a:defRPr/>
            </a:pPr>
            <a:r>
              <a:rPr lang="fr-FR" dirty="0"/>
              <a:t>« Ensemble des </a:t>
            </a:r>
            <a:r>
              <a:rPr lang="fr-FR" b="1" dirty="0"/>
              <a:t>mesures</a:t>
            </a:r>
            <a:r>
              <a:rPr lang="fr-FR" dirty="0"/>
              <a:t> techniques et non techniques de </a:t>
            </a:r>
            <a:r>
              <a:rPr lang="fr-FR" b="1" dirty="0"/>
              <a:t>protection </a:t>
            </a:r>
            <a:r>
              <a:rPr lang="fr-FR" dirty="0"/>
              <a:t>visant à protéger un système d'information et à lui permettre, le cas échéant, de résister à des événements susceptibles de compromettre la disponibilité, l'intégrité ou la confidentialité des données stockées, traitées ou transmises et des services que ces systèmes offrent ou rendent accessibles. »</a:t>
            </a:r>
          </a:p>
          <a:p>
            <a:pPr>
              <a:defRPr/>
            </a:pPr>
            <a:r>
              <a:rPr lang="fr-FR" i="1" dirty="0"/>
              <a:t>Les mesures de cyber protection doivent être élaborées et prise en compte dès la conception d’un système d’information et jusqu’ à son retrait du service ou sa destruction (retrait des disques durs lors de la remise d’un ordinateur).</a:t>
            </a:r>
            <a:endParaRPr lang="fr-FR" dirty="0"/>
          </a:p>
          <a:p>
            <a:pPr>
              <a:defRPr/>
            </a:pPr>
            <a:r>
              <a:rPr lang="x-none" i="1" dirty="0"/>
              <a:t>Exemple de prise en compte SSI tout au long de la vie d'un S.I. :</a:t>
            </a:r>
            <a:endParaRPr lang="fr-FR" i="1" dirty="0"/>
          </a:p>
          <a:p>
            <a:pPr>
              <a:defRPr/>
            </a:pPr>
            <a:r>
              <a:rPr lang="x-none" i="1" dirty="0"/>
              <a:t> </a:t>
            </a:r>
            <a:endParaRPr lang="fr-FR" i="1" dirty="0"/>
          </a:p>
          <a:p>
            <a:pPr>
              <a:defRPr/>
            </a:pPr>
            <a:r>
              <a:rPr lang="x-none" i="1" dirty="0"/>
              <a:t>Les photocopieurs cibles potentielles des pirates informatiques.</a:t>
            </a:r>
            <a:endParaRPr lang="fr-FR" i="1" dirty="0"/>
          </a:p>
          <a:p>
            <a:pPr>
              <a:defRPr/>
            </a:pPr>
            <a:r>
              <a:rPr lang="x-none" i="1" dirty="0"/>
              <a:t>Un journaliste de CBS s’est « amusé » à démonter des disques durs de photocopieurs mis au rebut.</a:t>
            </a:r>
            <a:endParaRPr lang="fr-FR" i="1" dirty="0"/>
          </a:p>
          <a:p>
            <a:pPr>
              <a:defRPr/>
            </a:pPr>
            <a:r>
              <a:rPr lang="x-none" i="1" dirty="0"/>
              <a:t>Il a réussi à récupérer des copies de chèques, dossiers médicaux,…</a:t>
            </a:r>
            <a:endParaRPr lang="fr-FR" i="1" dirty="0"/>
          </a:p>
          <a:p>
            <a:pPr>
              <a:defRPr/>
            </a:pPr>
            <a:r>
              <a:rPr lang="x-none" i="1" dirty="0"/>
              <a:t> </a:t>
            </a:r>
            <a:endParaRPr lang="fr-FR" i="1" dirty="0"/>
          </a:p>
          <a:p>
            <a:pPr>
              <a:defRPr/>
            </a:pPr>
            <a:r>
              <a:rPr lang="x-none" i="1" dirty="0"/>
              <a:t>Article de 01net.com daté du 07/11/2012</a:t>
            </a:r>
            <a:endParaRPr lang="fr-FR" i="1" dirty="0"/>
          </a:p>
          <a:p>
            <a:pPr>
              <a:defRPr/>
            </a:pPr>
            <a:endParaRPr lang="fr-FR" cap="all" dirty="0"/>
          </a:p>
          <a:p>
            <a:pPr>
              <a:defRPr/>
            </a:pPr>
            <a:r>
              <a:rPr lang="x-none" cap="all" dirty="0"/>
              <a:t>cyberdefense</a:t>
            </a:r>
            <a:endParaRPr lang="fr-FR" cap="all" dirty="0"/>
          </a:p>
          <a:p>
            <a:pPr>
              <a:defRPr/>
            </a:pPr>
            <a:r>
              <a:rPr lang="fr-FR" dirty="0"/>
              <a:t>Définition issue du concept ministériel de cyber sécurité :</a:t>
            </a:r>
          </a:p>
          <a:p>
            <a:pPr>
              <a:defRPr/>
            </a:pPr>
            <a:r>
              <a:rPr lang="fr-FR" dirty="0"/>
              <a:t>« Pour le ministère de la défense, la cyber défense est l'ensemble des activités qu'il conduit afin d'intervenir militairement ou non dans le cyberespace pour garantir l'efficacité de l'action des forces armées, la réalisation des missions confiées et le bon fonctionnement du ministère. Le cyberespace constitue un nouveau milieu de confrontation dans lequel peuvent être conduits divers types d'actions malveillantes, par un large spectre d'auteurs potentiels aux motivations variées. S'appuyant sur les mesures de protection des systèmes d'information, la cyber défense regroupe la </a:t>
            </a:r>
            <a:r>
              <a:rPr lang="fr-FR" b="1" dirty="0"/>
              <a:t>défense active et en profondeur des systèmes d'information</a:t>
            </a:r>
            <a:r>
              <a:rPr lang="fr-FR" dirty="0"/>
              <a:t>, la capacité de gestion de crise cybernétique et une capacité de lutte dans le cyberespace. »</a:t>
            </a:r>
          </a:p>
          <a:p>
            <a:pPr eaLnBrk="1" fontAlgn="auto" hangingPunct="1">
              <a:spcBef>
                <a:spcPts val="0"/>
              </a:spcBef>
              <a:spcAft>
                <a:spcPts val="0"/>
              </a:spcAft>
              <a:defRPr/>
            </a:pPr>
            <a:r>
              <a:rPr lang="fr-FR" altLang="fr-FR" dirty="0">
                <a:solidFill>
                  <a:schemeClr val="accent4">
                    <a:lumMod val="10000"/>
                  </a:schemeClr>
                </a:solidFill>
                <a:latin typeface="Georgia" panose="02040502050405020303" pitchFamily="18" charset="0"/>
              </a:rPr>
              <a:t>La cyber-défense recouvre la dimension de défense des infrastructures contre les agressions cyber, qui suppose une capacité de détection, d'alerte et de réaction contre ces attaques.</a:t>
            </a:r>
          </a:p>
          <a:p>
            <a:pPr>
              <a:defRPr/>
            </a:pPr>
            <a:r>
              <a:rPr lang="fr-FR" i="1" dirty="0"/>
              <a:t>Vulgarisation :</a:t>
            </a:r>
            <a:endParaRPr lang="fr-FR" dirty="0"/>
          </a:p>
          <a:p>
            <a:pPr>
              <a:defRPr/>
            </a:pPr>
            <a:r>
              <a:rPr lang="fr-FR" i="1" dirty="0"/>
              <a:t>Ensemble des mesures techniques et non techniques permettant de défendre tous les systèmes vitaux susceptible de porter atteintes aux intérêts et missions des armées. </a:t>
            </a:r>
            <a:endParaRPr lang="fr-FR" dirty="0"/>
          </a:p>
          <a:p>
            <a:pPr>
              <a:defRPr/>
            </a:pPr>
            <a:endParaRPr lang="fr-FR" cap="all" dirty="0"/>
          </a:p>
          <a:p>
            <a:pPr>
              <a:defRPr/>
            </a:pPr>
            <a:r>
              <a:rPr lang="x-none" cap="all" dirty="0"/>
              <a:t>cyber resilience</a:t>
            </a:r>
            <a:endParaRPr lang="fr-FR" cap="all" dirty="0"/>
          </a:p>
          <a:p>
            <a:pPr>
              <a:defRPr/>
            </a:pPr>
            <a:r>
              <a:rPr lang="fr-FR" dirty="0"/>
              <a:t>Définition issue du concept ministériel de cyber sécurité :</a:t>
            </a:r>
          </a:p>
          <a:p>
            <a:pPr>
              <a:defRPr/>
            </a:pPr>
            <a:r>
              <a:rPr lang="fr-FR" dirty="0"/>
              <a:t>« </a:t>
            </a:r>
            <a:r>
              <a:rPr lang="fr-FR" b="1" dirty="0"/>
              <a:t>Capacité</a:t>
            </a:r>
            <a:r>
              <a:rPr lang="fr-FR" dirty="0"/>
              <a:t> d'une organisation </a:t>
            </a:r>
            <a:r>
              <a:rPr lang="fr-FR" b="1" dirty="0"/>
              <a:t>à poursuivre</a:t>
            </a:r>
            <a:r>
              <a:rPr lang="fr-FR" dirty="0"/>
              <a:t> au mieux </a:t>
            </a:r>
            <a:r>
              <a:rPr lang="fr-FR" b="1" dirty="0"/>
              <a:t>sa mission</a:t>
            </a:r>
            <a:r>
              <a:rPr lang="fr-FR" dirty="0"/>
              <a:t> tout en contenant et en identifiant les effets d'une panne et des cyberattaques, pour ensuite restaurer ses fonctions essentielles et revenir à un niveau de fonctionnement permettant de poursuivre ses missions. »</a:t>
            </a:r>
          </a:p>
          <a:p>
            <a:pPr>
              <a:defRPr/>
            </a:pPr>
            <a:r>
              <a:rPr lang="fr-FR" altLang="fr-FR" dirty="0">
                <a:solidFill>
                  <a:srgbClr val="0D1C22"/>
                </a:solidFill>
              </a:rPr>
              <a:t>La cyber-résilience couvre la dimension de conduite opérationnelle des infrastructures de communication, qui suppose de disposer des moyens humains pour opérer ces infrastructures, en assurer l'administration et la </a:t>
            </a:r>
            <a:r>
              <a:rPr lang="fr-FR" altLang="fr-FR" b="1" dirty="0">
                <a:solidFill>
                  <a:srgbClr val="0D1C22"/>
                </a:solidFill>
              </a:rPr>
              <a:t>continuité</a:t>
            </a:r>
            <a:r>
              <a:rPr lang="fr-FR" altLang="fr-FR" dirty="0">
                <a:solidFill>
                  <a:srgbClr val="0D1C22"/>
                </a:solidFill>
              </a:rPr>
              <a:t> opérationnelle en cas de panne, de défaillance matérielle ou logicielle, de sinistre informatique, etc. </a:t>
            </a:r>
          </a:p>
          <a:p>
            <a:pPr>
              <a:defRPr/>
            </a:pPr>
            <a:r>
              <a:rPr lang="fr-FR" cap="all" dirty="0">
                <a:solidFill>
                  <a:srgbClr val="0D1C22"/>
                </a:solidFill>
              </a:rPr>
              <a:t>-&gt; Mise en place de pca/PRA (pci/pri)</a:t>
            </a:r>
          </a:p>
          <a:p>
            <a:pPr>
              <a:defRPr/>
            </a:pPr>
            <a:br>
              <a:rPr lang="x-none" cap="all" dirty="0"/>
            </a:br>
            <a:r>
              <a:rPr lang="x-none" cap="all" dirty="0"/>
              <a:t>cybersecurite</a:t>
            </a:r>
            <a:endParaRPr lang="fr-FR" cap="all" dirty="0"/>
          </a:p>
          <a:p>
            <a:pPr>
              <a:defRPr/>
            </a:pPr>
            <a:r>
              <a:rPr lang="fr-FR" dirty="0"/>
              <a:t>Définition issue du concept ministériel de cyber sécurité :</a:t>
            </a:r>
          </a:p>
          <a:p>
            <a:pPr>
              <a:defRPr/>
            </a:pPr>
            <a:r>
              <a:rPr lang="fr-FR" dirty="0"/>
              <a:t>« </a:t>
            </a:r>
            <a:r>
              <a:rPr lang="fr-FR" b="1" dirty="0"/>
              <a:t>Etat</a:t>
            </a:r>
            <a:r>
              <a:rPr lang="fr-FR" dirty="0"/>
              <a:t> recherché </a:t>
            </a:r>
            <a:r>
              <a:rPr lang="fr-FR" b="1" dirty="0"/>
              <a:t>pour un système d'information</a:t>
            </a:r>
            <a:r>
              <a:rPr lang="fr-FR" dirty="0"/>
              <a:t> lui </a:t>
            </a:r>
            <a:r>
              <a:rPr lang="fr-FR" b="1" dirty="0"/>
              <a:t>permettant de résister à des événements issus du cyberespace</a:t>
            </a:r>
            <a:r>
              <a:rPr lang="fr-FR" dirty="0"/>
              <a:t> susceptibles de compromettre la disponibilité, l'intégrité ou la confidentialité des données stockées, traitées ou transmises et des services connexes que ces systèmes offrent ou qu'ils rendent accessibles. La cyber sécurité fait appel à des techniques de sécurité des systèmes d'information et s'appuie sur la lutte contre la cybercriminalité et sur la mise en place d'une cyber défense. »</a:t>
            </a:r>
          </a:p>
          <a:p>
            <a:pPr>
              <a:defRPr/>
            </a:pPr>
            <a:r>
              <a:rPr lang="fr-FR" b="1" cap="all" dirty="0"/>
              <a:t>cyber sécurité = cyber protection + cyber défense + cyber résilience</a:t>
            </a:r>
          </a:p>
        </p:txBody>
      </p:sp>
      <p:sp>
        <p:nvSpPr>
          <p:cNvPr id="53252"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fld id="{91FC3DCB-7A71-448A-8A1B-69DCA57CF808}" type="slidenum">
              <a:rPr lang="fr-FR" altLang="fr-FR" smtClean="0">
                <a:solidFill>
                  <a:prstClr val="black"/>
                </a:solidFill>
              </a:rPr>
              <a:pPr>
                <a:defRPr/>
              </a:pPr>
              <a:t>11</a:t>
            </a:fld>
            <a:endParaRPr lang="fr-FR" altLang="fr-FR" dirty="0">
              <a:solidFill>
                <a:prstClr val="black"/>
              </a:solidFill>
            </a:endParaRPr>
          </a:p>
        </p:txBody>
      </p:sp>
    </p:spTree>
    <p:extLst>
      <p:ext uri="{BB962C8B-B14F-4D97-AF65-F5344CB8AC3E}">
        <p14:creationId xmlns:p14="http://schemas.microsoft.com/office/powerpoint/2010/main" val="1327369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lstStyle/>
          <a:p>
            <a:pPr eaLnBrk="1" hangingPunct="1">
              <a:spcBef>
                <a:spcPts val="1250"/>
              </a:spcBef>
              <a:buFont typeface="Wingdings" pitchFamily="2" charset="2"/>
              <a:buNone/>
              <a:defRPr/>
            </a:pPr>
            <a:r>
              <a:rPr lang="fr-FR" altLang="fr-FR" sz="1300" dirty="0">
                <a:solidFill>
                  <a:srgbClr val="000000"/>
                </a:solidFill>
                <a:latin typeface="Verdana" pitchFamily="34" charset="0"/>
              </a:rPr>
              <a:t>Les atteintes aux systèmes d’information résultant d’actes hostiles intentionnels ou de ruptures accidentelles pourraient dès lors engendrer des dysfonctionnements, voire une paralyse de l’Etat ou de secteurs d’importance vitale pour la Nation.</a:t>
            </a:r>
          </a:p>
          <a:p>
            <a:pPr eaLnBrk="1" hangingPunct="1">
              <a:spcBef>
                <a:spcPts val="1250"/>
              </a:spcBef>
              <a:defRPr/>
            </a:pPr>
            <a:endParaRPr lang="fr-FR" altLang="fr-FR" sz="1300" dirty="0">
              <a:solidFill>
                <a:srgbClr val="000000"/>
              </a:solidFill>
              <a:latin typeface="Verdana" pitchFamily="34" charset="0"/>
            </a:endParaRPr>
          </a:p>
          <a:p>
            <a:pPr eaLnBrk="1" hangingPunct="1">
              <a:spcBef>
                <a:spcPts val="1250"/>
              </a:spcBef>
              <a:defRPr/>
            </a:pPr>
            <a:r>
              <a:rPr lang="fr-FR" altLang="fr-FR" sz="1300" dirty="0">
                <a:solidFill>
                  <a:srgbClr val="000000"/>
                </a:solidFill>
                <a:latin typeface="Verdana" pitchFamily="34" charset="0"/>
              </a:rPr>
              <a:t>Montée en puissance d’un posture robuste et résiliente pour protéger les SI de l’Etat = CYBERPROTECTION</a:t>
            </a:r>
          </a:p>
          <a:p>
            <a:pPr eaLnBrk="1" hangingPunct="1">
              <a:spcBef>
                <a:spcPts val="1250"/>
              </a:spcBef>
              <a:defRPr/>
            </a:pPr>
            <a:endParaRPr lang="fr-FR" altLang="fr-FR" sz="1300" dirty="0">
              <a:solidFill>
                <a:srgbClr val="000000"/>
              </a:solidFill>
              <a:latin typeface="Verdana" pitchFamily="34" charset="0"/>
            </a:endParaRPr>
          </a:p>
          <a:p>
            <a:pPr eaLnBrk="1" hangingPunct="1">
              <a:spcBef>
                <a:spcPts val="1250"/>
              </a:spcBef>
              <a:defRPr/>
            </a:pPr>
            <a:r>
              <a:rPr lang="fr-FR" altLang="fr-FR" sz="1300" dirty="0">
                <a:solidFill>
                  <a:srgbClr val="000000"/>
                </a:solidFill>
                <a:latin typeface="Verdana" pitchFamily="34" charset="0"/>
              </a:rPr>
              <a:t>Organisation opérationnel de défense de ces systèmes = CYBERDEFENSE</a:t>
            </a:r>
          </a:p>
          <a:p>
            <a:pPr eaLnBrk="1" hangingPunct="1">
              <a:spcBef>
                <a:spcPts val="1250"/>
              </a:spcBef>
              <a:defRPr/>
            </a:pPr>
            <a:endParaRPr lang="fr-FR" altLang="fr-FR" sz="1300" dirty="0">
              <a:solidFill>
                <a:srgbClr val="000000"/>
              </a:solidFill>
              <a:latin typeface="Verdana" pitchFamily="34" charset="0"/>
            </a:endParaRPr>
          </a:p>
          <a:p>
            <a:pPr eaLnBrk="1" hangingPunct="1">
              <a:spcBef>
                <a:spcPts val="1250"/>
              </a:spcBef>
              <a:defRPr/>
            </a:pPr>
            <a:r>
              <a:rPr lang="fr-FR" altLang="fr-FR" sz="1300" dirty="0">
                <a:solidFill>
                  <a:srgbClr val="000000"/>
                </a:solidFill>
                <a:latin typeface="Verdana" pitchFamily="34" charset="0"/>
              </a:rPr>
              <a:t>Afin de garantir une autonomie d’appréciation, de décision, et d’action.</a:t>
            </a:r>
          </a:p>
          <a:p>
            <a:pPr>
              <a:defRPr/>
            </a:pPr>
            <a:endParaRPr lang="fr-FR" cap="all" dirty="0"/>
          </a:p>
          <a:p>
            <a:pPr>
              <a:defRPr/>
            </a:pPr>
            <a:endParaRPr lang="fr-FR" cap="all" dirty="0"/>
          </a:p>
          <a:p>
            <a:pPr>
              <a:defRPr/>
            </a:pPr>
            <a:r>
              <a:rPr lang="x-none" cap="all" dirty="0"/>
              <a:t>cyberprotection ou securite des systemes d'information (ssi)</a:t>
            </a:r>
            <a:endParaRPr lang="fr-FR" cap="all" dirty="0"/>
          </a:p>
          <a:p>
            <a:pPr>
              <a:defRPr/>
            </a:pPr>
            <a:r>
              <a:rPr lang="fr-FR" dirty="0"/>
              <a:t>Définition issue du concept ministériel de cyber sécurité :</a:t>
            </a:r>
          </a:p>
          <a:p>
            <a:pPr>
              <a:defRPr/>
            </a:pPr>
            <a:r>
              <a:rPr lang="fr-FR" dirty="0"/>
              <a:t>« Ensemble des </a:t>
            </a:r>
            <a:r>
              <a:rPr lang="fr-FR" b="1" dirty="0"/>
              <a:t>mesures</a:t>
            </a:r>
            <a:r>
              <a:rPr lang="fr-FR" dirty="0"/>
              <a:t> techniques et non techniques de </a:t>
            </a:r>
            <a:r>
              <a:rPr lang="fr-FR" b="1" dirty="0"/>
              <a:t>protection </a:t>
            </a:r>
            <a:r>
              <a:rPr lang="fr-FR" dirty="0"/>
              <a:t>visant à protéger un système d'information et à lui permettre, le cas échéant, de résister à des événements susceptibles de compromettre la disponibilité, l'intégrité ou la confidentialité des données stockées, traitées ou transmises et des services que ces systèmes offrent ou rendent accessibles. »</a:t>
            </a:r>
          </a:p>
          <a:p>
            <a:pPr>
              <a:defRPr/>
            </a:pPr>
            <a:r>
              <a:rPr lang="fr-FR" i="1" dirty="0"/>
              <a:t>Les mesures de cyber protection doivent être élaborées et prise en compte dès la conception d’un système d’information et jusqu’ à son retrait du service ou sa destruction (retrait des disques durs lors de la remise d’un ordinateur).</a:t>
            </a:r>
            <a:endParaRPr lang="fr-FR" dirty="0"/>
          </a:p>
          <a:p>
            <a:pPr>
              <a:defRPr/>
            </a:pPr>
            <a:r>
              <a:rPr lang="x-none" i="1" dirty="0"/>
              <a:t>Exemple de prise en compte SSI tout au long de la vie d'un S.I. :</a:t>
            </a:r>
            <a:endParaRPr lang="fr-FR" i="1" dirty="0"/>
          </a:p>
          <a:p>
            <a:pPr>
              <a:defRPr/>
            </a:pPr>
            <a:r>
              <a:rPr lang="x-none" i="1" dirty="0"/>
              <a:t> </a:t>
            </a:r>
            <a:endParaRPr lang="fr-FR" i="1" dirty="0"/>
          </a:p>
          <a:p>
            <a:pPr>
              <a:defRPr/>
            </a:pPr>
            <a:r>
              <a:rPr lang="x-none" i="1" dirty="0"/>
              <a:t>Les photocopieurs cibles potentielles des pirates informatiques.</a:t>
            </a:r>
            <a:endParaRPr lang="fr-FR" i="1" dirty="0"/>
          </a:p>
          <a:p>
            <a:pPr>
              <a:defRPr/>
            </a:pPr>
            <a:r>
              <a:rPr lang="x-none" i="1" dirty="0"/>
              <a:t>Un journaliste de CBS s’est « amusé » à démonter des disques durs de photocopieurs mis au rebut.</a:t>
            </a:r>
            <a:endParaRPr lang="fr-FR" i="1" dirty="0"/>
          </a:p>
          <a:p>
            <a:pPr>
              <a:defRPr/>
            </a:pPr>
            <a:r>
              <a:rPr lang="x-none" i="1" dirty="0"/>
              <a:t>Il a réussi à récupérer des copies de chèques, dossiers médicaux,…</a:t>
            </a:r>
            <a:endParaRPr lang="fr-FR" i="1" dirty="0"/>
          </a:p>
          <a:p>
            <a:pPr>
              <a:defRPr/>
            </a:pPr>
            <a:r>
              <a:rPr lang="x-none" i="1" dirty="0"/>
              <a:t> </a:t>
            </a:r>
            <a:endParaRPr lang="fr-FR" i="1" dirty="0"/>
          </a:p>
          <a:p>
            <a:pPr>
              <a:defRPr/>
            </a:pPr>
            <a:r>
              <a:rPr lang="x-none" i="1" dirty="0"/>
              <a:t>Article de 01net.com daté du 07/11/2012</a:t>
            </a:r>
            <a:endParaRPr lang="fr-FR" i="1" dirty="0"/>
          </a:p>
          <a:p>
            <a:pPr>
              <a:defRPr/>
            </a:pPr>
            <a:endParaRPr lang="fr-FR" cap="all" dirty="0"/>
          </a:p>
          <a:p>
            <a:pPr>
              <a:defRPr/>
            </a:pPr>
            <a:r>
              <a:rPr lang="x-none" cap="all" dirty="0"/>
              <a:t>cyberdefense</a:t>
            </a:r>
            <a:endParaRPr lang="fr-FR" cap="all" dirty="0"/>
          </a:p>
          <a:p>
            <a:pPr>
              <a:defRPr/>
            </a:pPr>
            <a:r>
              <a:rPr lang="fr-FR" dirty="0"/>
              <a:t>Définition issue du concept ministériel de cyber sécurité :</a:t>
            </a:r>
          </a:p>
          <a:p>
            <a:pPr>
              <a:defRPr/>
            </a:pPr>
            <a:r>
              <a:rPr lang="fr-FR" dirty="0"/>
              <a:t>« Pour le ministère de la défense, la cyber défense est l'ensemble des activités qu'il conduit afin d'intervenir militairement ou non dans le cyberespace pour garantir l'efficacité de l'action des forces armées, la réalisation des missions confiées et le bon fonctionnement du ministère. Le cyberespace constitue un nouveau milieu de confrontation dans lequel peuvent être conduits divers types d'actions malveillantes, par un large spectre d'auteurs potentiels aux motivations variées. S'appuyant sur les mesures de protection des systèmes d'information, la cyber défense regroupe la </a:t>
            </a:r>
            <a:r>
              <a:rPr lang="fr-FR" b="1" dirty="0"/>
              <a:t>défense active et en profondeur des systèmes d'information</a:t>
            </a:r>
            <a:r>
              <a:rPr lang="fr-FR" dirty="0"/>
              <a:t>, la capacité de gestion de crise cybernétique et une capacité de lutte dans le cyberespace. »</a:t>
            </a:r>
          </a:p>
          <a:p>
            <a:pPr eaLnBrk="1" fontAlgn="auto" hangingPunct="1">
              <a:spcBef>
                <a:spcPts val="0"/>
              </a:spcBef>
              <a:spcAft>
                <a:spcPts val="0"/>
              </a:spcAft>
              <a:defRPr/>
            </a:pPr>
            <a:r>
              <a:rPr lang="fr-FR" altLang="fr-FR" dirty="0">
                <a:solidFill>
                  <a:schemeClr val="accent4">
                    <a:lumMod val="10000"/>
                  </a:schemeClr>
                </a:solidFill>
                <a:latin typeface="Georgia" panose="02040502050405020303" pitchFamily="18" charset="0"/>
              </a:rPr>
              <a:t>La cyber-défense recouvre la dimension de défense des infrastructures contre les agressions cyber, qui suppose une capacité de détection, d'alerte et de réaction contre ces attaques.</a:t>
            </a:r>
          </a:p>
          <a:p>
            <a:pPr>
              <a:defRPr/>
            </a:pPr>
            <a:r>
              <a:rPr lang="fr-FR" i="1" dirty="0"/>
              <a:t>Vulgarisation :</a:t>
            </a:r>
            <a:endParaRPr lang="fr-FR" dirty="0"/>
          </a:p>
          <a:p>
            <a:pPr>
              <a:defRPr/>
            </a:pPr>
            <a:r>
              <a:rPr lang="fr-FR" i="1" dirty="0"/>
              <a:t>Ensemble des mesures techniques et non techniques permettant de défendre tous les systèmes vitaux susceptible de porter atteintes aux intérêts et missions des armées. </a:t>
            </a:r>
            <a:endParaRPr lang="fr-FR" dirty="0"/>
          </a:p>
          <a:p>
            <a:pPr>
              <a:defRPr/>
            </a:pPr>
            <a:endParaRPr lang="fr-FR" cap="all" dirty="0"/>
          </a:p>
          <a:p>
            <a:pPr>
              <a:defRPr/>
            </a:pPr>
            <a:r>
              <a:rPr lang="x-none" cap="all" dirty="0"/>
              <a:t>cyber resilience</a:t>
            </a:r>
            <a:endParaRPr lang="fr-FR" cap="all" dirty="0"/>
          </a:p>
          <a:p>
            <a:pPr>
              <a:defRPr/>
            </a:pPr>
            <a:r>
              <a:rPr lang="fr-FR" dirty="0"/>
              <a:t>Définition issue du concept ministériel de cyber sécurité :</a:t>
            </a:r>
          </a:p>
          <a:p>
            <a:pPr>
              <a:defRPr/>
            </a:pPr>
            <a:r>
              <a:rPr lang="fr-FR" dirty="0"/>
              <a:t>« </a:t>
            </a:r>
            <a:r>
              <a:rPr lang="fr-FR" b="1" dirty="0"/>
              <a:t>Capacité</a:t>
            </a:r>
            <a:r>
              <a:rPr lang="fr-FR" dirty="0"/>
              <a:t> d'une organisation </a:t>
            </a:r>
            <a:r>
              <a:rPr lang="fr-FR" b="1" dirty="0"/>
              <a:t>à poursuivre</a:t>
            </a:r>
            <a:r>
              <a:rPr lang="fr-FR" dirty="0"/>
              <a:t> au mieux </a:t>
            </a:r>
            <a:r>
              <a:rPr lang="fr-FR" b="1" dirty="0"/>
              <a:t>sa mission</a:t>
            </a:r>
            <a:r>
              <a:rPr lang="fr-FR" dirty="0"/>
              <a:t> tout en contenant et en identifiant les effets d'une panne et des cyberattaques, pour ensuite restaurer ses fonctions essentielles et revenir à un niveau de fonctionnement permettant de poursuivre ses missions. »</a:t>
            </a:r>
          </a:p>
          <a:p>
            <a:pPr>
              <a:defRPr/>
            </a:pPr>
            <a:r>
              <a:rPr lang="fr-FR" altLang="fr-FR" dirty="0">
                <a:solidFill>
                  <a:srgbClr val="0D1C22"/>
                </a:solidFill>
              </a:rPr>
              <a:t>La cyber-résilience couvre la dimension de conduite opérationnelle des infrastructures de communication, qui suppose de disposer des moyens humains pour opérer ces infrastructures, en assurer l'administration et la </a:t>
            </a:r>
            <a:r>
              <a:rPr lang="fr-FR" altLang="fr-FR" b="1" dirty="0">
                <a:solidFill>
                  <a:srgbClr val="0D1C22"/>
                </a:solidFill>
              </a:rPr>
              <a:t>continuité</a:t>
            </a:r>
            <a:r>
              <a:rPr lang="fr-FR" altLang="fr-FR" dirty="0">
                <a:solidFill>
                  <a:srgbClr val="0D1C22"/>
                </a:solidFill>
              </a:rPr>
              <a:t> opérationnelle en cas de panne, de défaillance matérielle ou logicielle, de sinistre informatique, etc. </a:t>
            </a:r>
          </a:p>
          <a:p>
            <a:pPr>
              <a:defRPr/>
            </a:pPr>
            <a:r>
              <a:rPr lang="fr-FR" cap="all" dirty="0">
                <a:solidFill>
                  <a:srgbClr val="0D1C22"/>
                </a:solidFill>
              </a:rPr>
              <a:t>-&gt; Mise en place de pca/PRA (pci/pri)</a:t>
            </a:r>
          </a:p>
          <a:p>
            <a:pPr>
              <a:defRPr/>
            </a:pPr>
            <a:br>
              <a:rPr lang="x-none" cap="all" dirty="0"/>
            </a:br>
            <a:r>
              <a:rPr lang="x-none" cap="all" dirty="0"/>
              <a:t>cybersecurite</a:t>
            </a:r>
            <a:endParaRPr lang="fr-FR" cap="all" dirty="0"/>
          </a:p>
          <a:p>
            <a:pPr>
              <a:defRPr/>
            </a:pPr>
            <a:r>
              <a:rPr lang="fr-FR" dirty="0"/>
              <a:t>Définition issue du concept ministériel de cyber sécurité :</a:t>
            </a:r>
          </a:p>
          <a:p>
            <a:pPr>
              <a:defRPr/>
            </a:pPr>
            <a:r>
              <a:rPr lang="fr-FR" dirty="0"/>
              <a:t>« </a:t>
            </a:r>
            <a:r>
              <a:rPr lang="fr-FR" b="1" dirty="0"/>
              <a:t>Etat</a:t>
            </a:r>
            <a:r>
              <a:rPr lang="fr-FR" dirty="0"/>
              <a:t> recherché </a:t>
            </a:r>
            <a:r>
              <a:rPr lang="fr-FR" b="1" dirty="0"/>
              <a:t>pour un système d'information</a:t>
            </a:r>
            <a:r>
              <a:rPr lang="fr-FR" dirty="0"/>
              <a:t> lui </a:t>
            </a:r>
            <a:r>
              <a:rPr lang="fr-FR" b="1" dirty="0"/>
              <a:t>permettant de résister à des événements issus du cyberespace</a:t>
            </a:r>
            <a:r>
              <a:rPr lang="fr-FR" dirty="0"/>
              <a:t> susceptibles de compromettre la disponibilité, l'intégrité ou la confidentialité des données stockées, traitées ou transmises et des services connexes que ces systèmes offrent ou qu'ils rendent accessibles. La cyber sécurité fait appel à des techniques de sécurité des systèmes d'information et s'appuie sur la lutte contre la cybercriminalité et sur la mise en place d'une cyber défense. »</a:t>
            </a:r>
          </a:p>
          <a:p>
            <a:pPr>
              <a:defRPr/>
            </a:pPr>
            <a:r>
              <a:rPr lang="fr-FR" b="1" cap="all" dirty="0"/>
              <a:t>cyber sécurité = cyber protection + cyber défense + cyber résilience</a:t>
            </a:r>
          </a:p>
        </p:txBody>
      </p:sp>
      <p:sp>
        <p:nvSpPr>
          <p:cNvPr id="53252"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fld id="{91FC3DCB-7A71-448A-8A1B-69DCA57CF808}" type="slidenum">
              <a:rPr lang="fr-FR" altLang="fr-FR" smtClean="0">
                <a:solidFill>
                  <a:prstClr val="black"/>
                </a:solidFill>
              </a:rPr>
              <a:pPr>
                <a:defRPr/>
              </a:pPr>
              <a:t>12</a:t>
            </a:fld>
            <a:endParaRPr lang="fr-FR" altLang="fr-FR" dirty="0">
              <a:solidFill>
                <a:prstClr val="black"/>
              </a:solidFill>
            </a:endParaRPr>
          </a:p>
        </p:txBody>
      </p:sp>
    </p:spTree>
    <p:extLst>
      <p:ext uri="{BB962C8B-B14F-4D97-AF65-F5344CB8AC3E}">
        <p14:creationId xmlns:p14="http://schemas.microsoft.com/office/powerpoint/2010/main" val="525348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lstStyle/>
          <a:p>
            <a:pPr eaLnBrk="1" hangingPunct="1">
              <a:spcBef>
                <a:spcPts val="1250"/>
              </a:spcBef>
              <a:buFont typeface="Wingdings" pitchFamily="2" charset="2"/>
              <a:buNone/>
              <a:defRPr/>
            </a:pPr>
            <a:endParaRPr lang="fr-FR" b="1" cap="all" dirty="0"/>
          </a:p>
        </p:txBody>
      </p:sp>
      <p:sp>
        <p:nvSpPr>
          <p:cNvPr id="53252"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fld id="{A2C2A96C-8CB0-4AB6-A147-C24705924EDA}" type="slidenum">
              <a:rPr lang="fr-FR" altLang="fr-FR" smtClean="0">
                <a:solidFill>
                  <a:prstClr val="black"/>
                </a:solidFill>
              </a:rPr>
              <a:pPr>
                <a:defRPr/>
              </a:pPr>
              <a:t>13</a:t>
            </a:fld>
            <a:endParaRPr lang="fr-FR" altLang="fr-FR" dirty="0">
              <a:solidFill>
                <a:prstClr val="black"/>
              </a:solidFill>
            </a:endParaRPr>
          </a:p>
        </p:txBody>
      </p:sp>
    </p:spTree>
    <p:extLst>
      <p:ext uri="{BB962C8B-B14F-4D97-AF65-F5344CB8AC3E}">
        <p14:creationId xmlns:p14="http://schemas.microsoft.com/office/powerpoint/2010/main" val="4250364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lstStyle/>
          <a:p>
            <a:pPr eaLnBrk="1" fontAlgn="auto" hangingPunct="1">
              <a:lnSpc>
                <a:spcPct val="93000"/>
              </a:lnSpc>
              <a:spcBef>
                <a:spcPts val="0"/>
              </a:spcBef>
              <a:spcAft>
                <a:spcPts val="0"/>
              </a:spcAft>
              <a:defRPr/>
            </a:pPr>
            <a:r>
              <a:rPr lang="en-GB" altLang="fr-FR" b="1" dirty="0">
                <a:solidFill>
                  <a:srgbClr val="7F7F7F"/>
                </a:solidFill>
                <a:effectLst>
                  <a:outerShdw blurRad="38100" dist="38100" dir="2700000" algn="tl">
                    <a:srgbClr val="C0C0C0"/>
                  </a:outerShdw>
                </a:effectLst>
                <a:latin typeface="Batang" pitchFamily="18" charset="-127"/>
                <a:ea typeface="Batang" pitchFamily="18" charset="-127"/>
              </a:rPr>
              <a:t>Les menaces et les attaques étant </a:t>
            </a:r>
            <a:r>
              <a:rPr lang="en-GB" altLang="fr-FR" b="1" u="sng" dirty="0">
                <a:solidFill>
                  <a:srgbClr val="7F7F7F"/>
                </a:solidFill>
                <a:effectLst>
                  <a:outerShdw blurRad="38100" dist="38100" dir="2700000" algn="tl">
                    <a:srgbClr val="C0C0C0"/>
                  </a:outerShdw>
                </a:effectLst>
                <a:latin typeface="Batang" pitchFamily="18" charset="-127"/>
                <a:ea typeface="Batang" pitchFamily="18" charset="-127"/>
              </a:rPr>
              <a:t>omniprésentes </a:t>
            </a:r>
            <a:r>
              <a:rPr lang="en-GB" altLang="fr-FR" b="1" dirty="0">
                <a:solidFill>
                  <a:srgbClr val="7F7F7F"/>
                </a:solidFill>
                <a:effectLst>
                  <a:outerShdw blurRad="38100" dist="38100" dir="2700000" algn="tl">
                    <a:srgbClr val="C0C0C0"/>
                  </a:outerShdw>
                </a:effectLst>
                <a:latin typeface="Batang" pitchFamily="18" charset="-127"/>
                <a:ea typeface="Batang" pitchFamily="18" charset="-127"/>
              </a:rPr>
              <a:t>sur l'ensemble des systèmes d'information,</a:t>
            </a:r>
          </a:p>
          <a:p>
            <a:pPr eaLnBrk="1" fontAlgn="auto" hangingPunct="1">
              <a:lnSpc>
                <a:spcPct val="93000"/>
              </a:lnSpc>
              <a:spcBef>
                <a:spcPts val="0"/>
              </a:spcBef>
              <a:spcAft>
                <a:spcPts val="0"/>
              </a:spcAft>
              <a:defRPr/>
            </a:pPr>
            <a:endParaRPr lang="en-GB" altLang="fr-FR" b="1" dirty="0">
              <a:solidFill>
                <a:srgbClr val="7F7F7F"/>
              </a:solidFill>
              <a:effectLst>
                <a:outerShdw blurRad="38100" dist="38100" dir="2700000" algn="tl">
                  <a:srgbClr val="C0C0C0"/>
                </a:outerShdw>
              </a:effectLst>
              <a:latin typeface="Batang" pitchFamily="18" charset="-127"/>
              <a:ea typeface="Batang" pitchFamily="18" charset="-127"/>
            </a:endParaRPr>
          </a:p>
          <a:p>
            <a:pPr eaLnBrk="1" fontAlgn="auto" hangingPunct="1">
              <a:lnSpc>
                <a:spcPct val="93000"/>
              </a:lnSpc>
              <a:spcBef>
                <a:spcPts val="0"/>
              </a:spcBef>
              <a:spcAft>
                <a:spcPts val="0"/>
              </a:spcAft>
              <a:defRPr/>
            </a:pPr>
            <a:r>
              <a:rPr lang="en-GB" altLang="fr-FR" b="1" dirty="0">
                <a:solidFill>
                  <a:srgbClr val="7F7F7F"/>
                </a:solidFill>
                <a:effectLst>
                  <a:outerShdw blurRad="38100" dist="38100" dir="2700000" algn="tl">
                    <a:srgbClr val="C0C0C0"/>
                  </a:outerShdw>
                </a:effectLst>
                <a:latin typeface="Batang" pitchFamily="18" charset="-127"/>
                <a:ea typeface="Batang" pitchFamily="18" charset="-127"/>
              </a:rPr>
              <a:t>il est donc </a:t>
            </a:r>
            <a:r>
              <a:rPr lang="en-GB" altLang="fr-FR" b="1" u="sng" dirty="0">
                <a:solidFill>
                  <a:srgbClr val="7F7F7F"/>
                </a:solidFill>
                <a:effectLst>
                  <a:outerShdw blurRad="38100" dist="38100" dir="2700000" algn="tl">
                    <a:srgbClr val="C0C0C0"/>
                  </a:outerShdw>
                </a:effectLst>
                <a:latin typeface="Batang" pitchFamily="18" charset="-127"/>
                <a:ea typeface="Batang" pitchFamily="18" charset="-127"/>
              </a:rPr>
              <a:t>impératif</a:t>
            </a:r>
            <a:r>
              <a:rPr lang="en-GB" altLang="fr-FR" b="1" dirty="0">
                <a:solidFill>
                  <a:srgbClr val="7F7F7F"/>
                </a:solidFill>
                <a:effectLst>
                  <a:outerShdw blurRad="38100" dist="38100" dir="2700000" algn="tl">
                    <a:srgbClr val="C0C0C0"/>
                  </a:outerShdw>
                </a:effectLst>
                <a:latin typeface="Batang" pitchFamily="18" charset="-127"/>
                <a:ea typeface="Batang" pitchFamily="18" charset="-127"/>
              </a:rPr>
              <a:t> de respecter certaines </a:t>
            </a:r>
            <a:r>
              <a:rPr lang="en-GB" altLang="fr-FR" b="1" u="sng" dirty="0">
                <a:solidFill>
                  <a:srgbClr val="7F7F7F"/>
                </a:solidFill>
                <a:effectLst>
                  <a:outerShdw blurRad="38100" dist="38100" dir="2700000" algn="tl">
                    <a:srgbClr val="C0C0C0"/>
                  </a:outerShdw>
                </a:effectLst>
                <a:latin typeface="Batang" pitchFamily="18" charset="-127"/>
                <a:ea typeface="Batang" pitchFamily="18" charset="-127"/>
              </a:rPr>
              <a:t>règles de comportement </a:t>
            </a:r>
            <a:r>
              <a:rPr lang="en-GB" altLang="fr-FR" b="1" dirty="0">
                <a:solidFill>
                  <a:srgbClr val="7F7F7F"/>
                </a:solidFill>
                <a:effectLst>
                  <a:outerShdw blurRad="38100" dist="38100" dir="2700000" algn="tl">
                    <a:srgbClr val="C0C0C0"/>
                  </a:outerShdw>
                </a:effectLst>
                <a:latin typeface="Batang" pitchFamily="18" charset="-127"/>
                <a:ea typeface="Batang" pitchFamily="18" charset="-127"/>
              </a:rPr>
              <a:t>afin de les protéger.</a:t>
            </a:r>
          </a:p>
          <a:p>
            <a:pPr eaLnBrk="1" fontAlgn="auto" hangingPunct="1">
              <a:lnSpc>
                <a:spcPct val="93000"/>
              </a:lnSpc>
              <a:spcBef>
                <a:spcPts val="0"/>
              </a:spcBef>
              <a:spcAft>
                <a:spcPts val="0"/>
              </a:spcAft>
              <a:defRPr/>
            </a:pPr>
            <a:endParaRPr lang="en-GB" altLang="fr-FR" b="1" dirty="0">
              <a:solidFill>
                <a:srgbClr val="7F7F7F"/>
              </a:solidFill>
              <a:effectLst>
                <a:outerShdw blurRad="38100" dist="38100" dir="2700000" algn="tl">
                  <a:srgbClr val="C0C0C0"/>
                </a:outerShdw>
              </a:effectLst>
              <a:latin typeface="Batang" pitchFamily="18" charset="-127"/>
              <a:ea typeface="Batang" pitchFamily="18" charset="-127"/>
            </a:endParaRPr>
          </a:p>
          <a:p>
            <a:pPr eaLnBrk="1" fontAlgn="auto" hangingPunct="1">
              <a:lnSpc>
                <a:spcPct val="93000"/>
              </a:lnSpc>
              <a:spcBef>
                <a:spcPts val="0"/>
              </a:spcBef>
              <a:spcAft>
                <a:spcPts val="0"/>
              </a:spcAft>
              <a:defRPr/>
            </a:pPr>
            <a:r>
              <a:rPr lang="en-GB" altLang="fr-FR" b="1" dirty="0">
                <a:solidFill>
                  <a:srgbClr val="7F7F7F"/>
                </a:solidFill>
                <a:effectLst>
                  <a:outerShdw blurRad="38100" dist="38100" dir="2700000" algn="tl">
                    <a:srgbClr val="C0C0C0"/>
                  </a:outerShdw>
                </a:effectLst>
                <a:latin typeface="Batang" pitchFamily="18" charset="-127"/>
                <a:ea typeface="Batang" pitchFamily="18" charset="-127"/>
              </a:rPr>
              <a:t>Lecture de l’IM n°2003 portant code de bon usage des systèmes d’information et de communication du ministère de la défense.</a:t>
            </a:r>
          </a:p>
        </p:txBody>
      </p:sp>
      <p:sp>
        <p:nvSpPr>
          <p:cNvPr id="60420"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59E1A6D-1273-472D-8B23-893F2161E463}" type="slidenum">
              <a:rPr lang="fr-FR" altLang="fr-FR" smtClean="0"/>
              <a:pPr fontAlgn="base">
                <a:spcBef>
                  <a:spcPct val="0"/>
                </a:spcBef>
                <a:spcAft>
                  <a:spcPct val="0"/>
                </a:spcAft>
                <a:defRPr/>
              </a:pPr>
              <a:t>14</a:t>
            </a:fld>
            <a:endParaRPr lang="fr-FR" altLang="fr-FR" dirty="0"/>
          </a:p>
        </p:txBody>
      </p:sp>
    </p:spTree>
    <p:extLst>
      <p:ext uri="{BB962C8B-B14F-4D97-AF65-F5344CB8AC3E}">
        <p14:creationId xmlns:p14="http://schemas.microsoft.com/office/powerpoint/2010/main" val="2383270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fr-FR" dirty="0" err="1">
                <a:latin typeface="Arial" pitchFamily="34" charset="0"/>
                <a:cs typeface="Lucida Sans Unicode" pitchFamily="34" charset="0"/>
              </a:rPr>
              <a:t>C’est</a:t>
            </a:r>
            <a:r>
              <a:rPr lang="en-GB" altLang="fr-FR" dirty="0">
                <a:latin typeface="Arial" pitchFamily="34" charset="0"/>
                <a:cs typeface="Lucida Sans Unicode" pitchFamily="34" charset="0"/>
              </a:rPr>
              <a:t> un </a:t>
            </a:r>
            <a:r>
              <a:rPr lang="en-GB" altLang="fr-FR" dirty="0" err="1">
                <a:latin typeface="Arial" pitchFamily="34" charset="0"/>
                <a:cs typeface="Lucida Sans Unicode" pitchFamily="34" charset="0"/>
              </a:rPr>
              <a:t>logiciel</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malveillant</a:t>
            </a:r>
            <a:r>
              <a:rPr lang="en-GB" altLang="fr-FR" dirty="0">
                <a:latin typeface="Arial" pitchFamily="34" charset="0"/>
                <a:cs typeface="Lucida Sans Unicode" pitchFamily="34" charset="0"/>
              </a:rPr>
              <a:t> qui </a:t>
            </a:r>
            <a:r>
              <a:rPr lang="en-GB" altLang="fr-FR" dirty="0" err="1">
                <a:latin typeface="Arial" pitchFamily="34" charset="0"/>
                <a:cs typeface="Lucida Sans Unicode" pitchFamily="34" charset="0"/>
              </a:rPr>
              <a:t>modifie</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l’état</a:t>
            </a:r>
            <a:r>
              <a:rPr lang="en-GB" altLang="fr-FR" dirty="0">
                <a:latin typeface="Arial" pitchFamily="34" charset="0"/>
                <a:cs typeface="Lucida Sans Unicode" pitchFamily="34" charset="0"/>
              </a:rPr>
              <a:t> du poste de travail </a:t>
            </a:r>
            <a:r>
              <a:rPr lang="en-GB" altLang="fr-FR" dirty="0" err="1">
                <a:latin typeface="Arial" pitchFamily="34" charset="0"/>
                <a:cs typeface="Lucida Sans Unicode" pitchFamily="34" charset="0"/>
              </a:rPr>
              <a:t>afin</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d’empêcher</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l’utilisateur</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d’accéder</a:t>
            </a:r>
            <a:r>
              <a:rPr lang="en-GB" altLang="fr-FR" dirty="0">
                <a:latin typeface="Arial" pitchFamily="34" charset="0"/>
                <a:cs typeface="Lucida Sans Unicode" pitchFamily="34" charset="0"/>
              </a:rPr>
              <a:t> à son </a:t>
            </a:r>
            <a:r>
              <a:rPr lang="en-GB" altLang="fr-FR" dirty="0" err="1">
                <a:latin typeface="Arial" pitchFamily="34" charset="0"/>
                <a:cs typeface="Lucida Sans Unicode" pitchFamily="34" charset="0"/>
              </a:rPr>
              <a:t>ordinateur</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dans</a:t>
            </a:r>
            <a:r>
              <a:rPr lang="en-GB" altLang="fr-FR" dirty="0">
                <a:latin typeface="Arial" pitchFamily="34" charset="0"/>
                <a:cs typeface="Lucida Sans Unicode" pitchFamily="34" charset="0"/>
              </a:rPr>
              <a:t> le but de </a:t>
            </a:r>
            <a:r>
              <a:rPr lang="en-GB" altLang="fr-FR" dirty="0" err="1">
                <a:latin typeface="Arial" pitchFamily="34" charset="0"/>
                <a:cs typeface="Lucida Sans Unicode" pitchFamily="34" charset="0"/>
              </a:rPr>
              <a:t>contraindre</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l’utilisateur</a:t>
            </a:r>
            <a:r>
              <a:rPr lang="en-GB" altLang="fr-FR" dirty="0">
                <a:latin typeface="Arial" pitchFamily="34" charset="0"/>
                <a:cs typeface="Lucida Sans Unicode" pitchFamily="34" charset="0"/>
              </a:rPr>
              <a:t> à payer </a:t>
            </a:r>
            <a:r>
              <a:rPr lang="en-GB" altLang="fr-FR" dirty="0" err="1">
                <a:latin typeface="Arial" pitchFamily="34" charset="0"/>
                <a:cs typeface="Lucida Sans Unicode" pitchFamily="34" charset="0"/>
              </a:rPr>
              <a:t>une</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somme</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d’argent</a:t>
            </a:r>
            <a:r>
              <a:rPr lang="en-GB" altLang="fr-FR" dirty="0">
                <a:latin typeface="Arial" pitchFamily="34" charset="0"/>
                <a:cs typeface="Lucida Sans Unicode" pitchFamily="34" charset="0"/>
              </a:rPr>
              <a:t>.</a:t>
            </a:r>
          </a:p>
        </p:txBody>
      </p:sp>
      <p:sp>
        <p:nvSpPr>
          <p:cNvPr id="65540"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fld id="{330879D9-C7F6-4E14-B76E-2ED36D5B7541}" type="slidenum">
              <a:rPr lang="fr-FR" altLang="fr-FR" smtClean="0">
                <a:solidFill>
                  <a:prstClr val="black"/>
                </a:solidFill>
              </a:rPr>
              <a:pPr>
                <a:defRPr/>
              </a:pPr>
              <a:t>15</a:t>
            </a:fld>
            <a:endParaRPr lang="fr-FR" altLang="fr-FR" dirty="0">
              <a:solidFill>
                <a:prstClr val="black"/>
              </a:solidFill>
            </a:endParaRPr>
          </a:p>
        </p:txBody>
      </p:sp>
    </p:spTree>
    <p:extLst>
      <p:ext uri="{BB962C8B-B14F-4D97-AF65-F5344CB8AC3E}">
        <p14:creationId xmlns:p14="http://schemas.microsoft.com/office/powerpoint/2010/main" val="2205336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a:t>Ce premier commandement permet de limiter les infections virales depuis un support amovible vers un poste professionnel.</a:t>
            </a:r>
          </a:p>
          <a:p>
            <a:pPr eaLnBrk="1" hangingPunct="1">
              <a:spcBef>
                <a:spcPct val="0"/>
              </a:spcBef>
            </a:pPr>
            <a:r>
              <a:rPr lang="fr-FR" altLang="fr-FR"/>
              <a:t>Les incidents de sécurité liés aux supports amovibles coordonnés par le CALID représentent en effet une majorité des incidents traités sur une année.</a:t>
            </a:r>
          </a:p>
          <a:p>
            <a:pPr eaLnBrk="1" hangingPunct="1">
              <a:spcBef>
                <a:spcPct val="0"/>
              </a:spcBef>
            </a:pPr>
            <a:r>
              <a:rPr lang="fr-FR" altLang="fr-FR"/>
              <a:t>Lors de bon nombre des incidents traités, le support amovible était utilisé aussi bien pour l’usage professionnel que pour l’usage personnel, ce qui est à proscrire.</a:t>
            </a:r>
          </a:p>
          <a:p>
            <a:pPr eaLnBrk="1" hangingPunct="1">
              <a:spcBef>
                <a:spcPct val="0"/>
              </a:spcBef>
            </a:pPr>
            <a:r>
              <a:rPr lang="fr-FR" altLang="fr-FR"/>
              <a:t>Afin de limiter les risques, il est nécessaire d’utiliser des supports amovibles différents selon l’usage, de les marquer, de les identifier et de les inventorier.</a:t>
            </a:r>
          </a:p>
        </p:txBody>
      </p:sp>
      <p:sp>
        <p:nvSpPr>
          <p:cNvPr id="61444"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807BBD3-4339-4085-B962-58850A0083FC}" type="slidenum">
              <a:rPr lang="fr-FR" altLang="fr-FR" smtClean="0"/>
              <a:pPr fontAlgn="base">
                <a:spcBef>
                  <a:spcPct val="0"/>
                </a:spcBef>
                <a:spcAft>
                  <a:spcPct val="0"/>
                </a:spcAft>
                <a:defRPr/>
              </a:pPr>
              <a:t>16</a:t>
            </a:fld>
            <a:endParaRPr lang="fr-FR" altLang="fr-FR" dirty="0"/>
          </a:p>
        </p:txBody>
      </p:sp>
    </p:spTree>
    <p:extLst>
      <p:ext uri="{BB962C8B-B14F-4D97-AF65-F5344CB8AC3E}">
        <p14:creationId xmlns:p14="http://schemas.microsoft.com/office/powerpoint/2010/main" val="5653224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dirty="0"/>
              <a:t>Un support numérique peut être égaré ou copié à l’insu de son détenteur.</a:t>
            </a:r>
          </a:p>
          <a:p>
            <a:pPr eaLnBrk="1" hangingPunct="1">
              <a:spcBef>
                <a:spcPct val="0"/>
              </a:spcBef>
            </a:pPr>
            <a:r>
              <a:rPr lang="fr-FR" altLang="fr-FR" dirty="0"/>
              <a:t>Ne conserver sur ce support que le strict nécessaire réduit les conséquences d’incident lors d’un déplacement.</a:t>
            </a:r>
          </a:p>
          <a:p>
            <a:pPr eaLnBrk="1" hangingPunct="1">
              <a:spcBef>
                <a:spcPct val="0"/>
              </a:spcBef>
            </a:pPr>
            <a:r>
              <a:rPr lang="fr-FR" altLang="fr-FR" dirty="0"/>
              <a:t>Avant la tenue d’une réunion, dans la mesure où il est impératif d’utiliser une clé USB, celle-ci doit être vidée afin d’éviter l’aspiration des données qu’elle contient.</a:t>
            </a:r>
          </a:p>
          <a:p>
            <a:pPr eaLnBrk="1" hangingPunct="1">
              <a:spcBef>
                <a:spcPct val="0"/>
              </a:spcBef>
            </a:pPr>
            <a:r>
              <a:rPr lang="fr-FR" altLang="fr-FR" dirty="0"/>
              <a:t>Quand cela est possible, une meilleure solution consiste à transmettre les fichiers nécessaires par message électronique.</a:t>
            </a:r>
          </a:p>
        </p:txBody>
      </p:sp>
      <p:sp>
        <p:nvSpPr>
          <p:cNvPr id="6246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DE04E897-D2B5-4289-8BEF-1CC8EEAD4DF9}" type="slidenum">
              <a:rPr lang="fr-FR" altLang="fr-FR" smtClean="0"/>
              <a:pPr fontAlgn="base">
                <a:spcBef>
                  <a:spcPct val="0"/>
                </a:spcBef>
                <a:spcAft>
                  <a:spcPct val="0"/>
                </a:spcAft>
                <a:defRPr/>
              </a:pPr>
              <a:t>19</a:t>
            </a:fld>
            <a:endParaRPr lang="fr-FR" altLang="fr-FR" dirty="0"/>
          </a:p>
        </p:txBody>
      </p:sp>
    </p:spTree>
    <p:extLst>
      <p:ext uri="{BB962C8B-B14F-4D97-AF65-F5344CB8AC3E}">
        <p14:creationId xmlns:p14="http://schemas.microsoft.com/office/powerpoint/2010/main" val="3169019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a:t>Une infection virale peut se propager très rapidement si les mesures de confinement ne sont pas prises.</a:t>
            </a:r>
          </a:p>
          <a:p>
            <a:pPr eaLnBrk="1" hangingPunct="1">
              <a:spcBef>
                <a:spcPct val="0"/>
              </a:spcBef>
            </a:pPr>
            <a:r>
              <a:rPr lang="fr-FR" altLang="fr-FR"/>
              <a:t>Il convient de contacter immédiatement les organismes compétents et de ne pas essayer de la contenir seul.</a:t>
            </a:r>
          </a:p>
        </p:txBody>
      </p:sp>
      <p:sp>
        <p:nvSpPr>
          <p:cNvPr id="63492"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EC2EDF14-657D-4992-931F-DABDD857353F}" type="slidenum">
              <a:rPr lang="fr-FR" altLang="fr-FR" smtClean="0"/>
              <a:pPr fontAlgn="base">
                <a:spcBef>
                  <a:spcPct val="0"/>
                </a:spcBef>
                <a:spcAft>
                  <a:spcPct val="0"/>
                </a:spcAft>
                <a:defRPr/>
              </a:pPr>
              <a:t>20</a:t>
            </a:fld>
            <a:endParaRPr lang="fr-FR" altLang="fr-FR" dirty="0"/>
          </a:p>
        </p:txBody>
      </p:sp>
    </p:spTree>
    <p:extLst>
      <p:ext uri="{BB962C8B-B14F-4D97-AF65-F5344CB8AC3E}">
        <p14:creationId xmlns:p14="http://schemas.microsoft.com/office/powerpoint/2010/main" val="18634653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a:t>Sur Internet, de nombreux sites web n’attendent que votre visite pour piéger votre navigateur et introduire sur votre poste de travail divers logiciels malveillants (virus, logiciel voleur de fichier ou de mot de passe…).</a:t>
            </a:r>
          </a:p>
          <a:p>
            <a:pPr eaLnBrk="1" hangingPunct="1">
              <a:spcBef>
                <a:spcPct val="0"/>
              </a:spcBef>
            </a:pPr>
            <a:r>
              <a:rPr lang="fr-FR" altLang="fr-FR"/>
              <a:t>Une simple consultation suffit.</a:t>
            </a:r>
          </a:p>
          <a:p>
            <a:pPr eaLnBrk="1" hangingPunct="1">
              <a:spcBef>
                <a:spcPct val="0"/>
              </a:spcBef>
            </a:pPr>
            <a:r>
              <a:rPr lang="fr-FR" altLang="fr-FR"/>
              <a:t>Depuis un poste professionnel, privilégiez les sentiers battus et évitez les zones peu fréquentables, dont la consultation ne manquera pas de déclencher un incident de sécurité.</a:t>
            </a:r>
          </a:p>
        </p:txBody>
      </p:sp>
      <p:sp>
        <p:nvSpPr>
          <p:cNvPr id="64516"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4237123-B2D7-4B31-BD5D-ADFA2CEBDC37}" type="slidenum">
              <a:rPr lang="fr-FR" altLang="fr-FR" smtClean="0"/>
              <a:pPr fontAlgn="base">
                <a:spcBef>
                  <a:spcPct val="0"/>
                </a:spcBef>
                <a:spcAft>
                  <a:spcPct val="0"/>
                </a:spcAft>
                <a:defRPr/>
              </a:pPr>
              <a:t>21</a:t>
            </a:fld>
            <a:endParaRPr lang="fr-FR" altLang="fr-FR"/>
          </a:p>
        </p:txBody>
      </p:sp>
    </p:spTree>
    <p:extLst>
      <p:ext uri="{BB962C8B-B14F-4D97-AF65-F5344CB8AC3E}">
        <p14:creationId xmlns:p14="http://schemas.microsoft.com/office/powerpoint/2010/main" val="1925019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Espace réservé des commentaires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x-none" cap="all" dirty="0"/>
              <a:t>Cyberespace</a:t>
            </a:r>
            <a:endParaRPr lang="fr-FR" cap="all" dirty="0"/>
          </a:p>
          <a:p>
            <a:pPr>
              <a:defRPr/>
            </a:pPr>
            <a:r>
              <a:rPr lang="fr-FR" dirty="0"/>
              <a:t>Définition issue du concept ministériel de cyber sécurité :</a:t>
            </a:r>
          </a:p>
          <a:p>
            <a:pPr>
              <a:defRPr/>
            </a:pPr>
            <a:r>
              <a:rPr lang="fr-FR" dirty="0"/>
              <a:t>« Le cyberespace est un domaine global constitué du réseau maillé des infrastructures des technologies de l'information (dont Internet), des réseaux de télécommunication, des systèmes informatiques, des processeurs et des mécanismes de contrôle intégrés. Il inclut l'information numérique transportée ainsi que les opérateurs des services en ligne. »</a:t>
            </a:r>
          </a:p>
          <a:p>
            <a:pPr>
              <a:defRPr/>
            </a:pPr>
            <a:r>
              <a:rPr lang="fr-FR" i="1" dirty="0"/>
              <a:t>Vulgarisation :</a:t>
            </a:r>
            <a:endParaRPr lang="fr-FR" dirty="0"/>
          </a:p>
          <a:p>
            <a:pPr>
              <a:defRPr/>
            </a:pPr>
            <a:r>
              <a:rPr lang="fr-FR" b="1" i="1" dirty="0"/>
              <a:t>Espace de communication</a:t>
            </a:r>
            <a:r>
              <a:rPr lang="fr-FR" i="1" dirty="0"/>
              <a:t> virtuel, mais composé d’appareils interconnectés bien réels, comme des ordinateurs, des Smartphones, des GPS, des câbles, etc. </a:t>
            </a:r>
            <a:endParaRPr lang="fr-FR" dirty="0"/>
          </a:p>
          <a:p>
            <a:pPr>
              <a:defRPr/>
            </a:pPr>
            <a:r>
              <a:rPr lang="fr-FR" i="1" dirty="0"/>
              <a:t>Ces objets sont reliés </a:t>
            </a:r>
            <a:r>
              <a:rPr lang="fr-FR" b="1" i="1" dirty="0"/>
              <a:t>à travers un réseau informatique</a:t>
            </a:r>
            <a:r>
              <a:rPr lang="fr-FR" i="1" dirty="0"/>
              <a:t>, allant de l’intranet d’une entreprise à Internet. Cet espace ne connaît pas de frontières géographiques : les échanges informatiques se font d’un Etat à un autre. Il n’y a pas non plus de frontières physiques. Ce qui survient dans le cyberespace peut impacter le monde réel (en infectant un ordinateur, on peut contrôler un système d’arme à bord d’un bateau ou empêcher un avion de chasse de décoller).</a:t>
            </a:r>
          </a:p>
          <a:p>
            <a:pPr>
              <a:defRPr/>
            </a:pPr>
            <a:endParaRPr lang="fr-FR" dirty="0"/>
          </a:p>
          <a:p>
            <a:pPr>
              <a:defRPr/>
            </a:pPr>
            <a:r>
              <a:rPr lang="fr-FR" b="1" i="1" dirty="0"/>
              <a:t>				Cyberespace= utilisateurs + matériels + informations.</a:t>
            </a:r>
          </a:p>
          <a:p>
            <a:pPr>
              <a:defRPr/>
            </a:pPr>
            <a:endParaRPr lang="fr-FR" b="1" i="1" dirty="0"/>
          </a:p>
          <a:p>
            <a:pPr>
              <a:defRPr/>
            </a:pPr>
            <a:r>
              <a:rPr lang="fr-FR" b="1" i="1" dirty="0"/>
              <a:t>Attention le cyberespace  est composé des SIOC et des SIAG, mais également des systèmes industriels (SCADA, supervision, et sécurité physique)</a:t>
            </a:r>
          </a:p>
          <a:p>
            <a:pPr>
              <a:defRPr/>
            </a:pPr>
            <a:endParaRPr lang="fr-FR" altLang="fr-FR" b="1" i="1" dirty="0"/>
          </a:p>
          <a:p>
            <a:r>
              <a:rPr lang="fr-FR" sz="1200" b="1" kern="1200" dirty="0">
                <a:solidFill>
                  <a:schemeClr val="tx1"/>
                </a:solidFill>
                <a:effectLst/>
                <a:latin typeface="+mn-lt"/>
                <a:ea typeface="+mn-ea"/>
                <a:cs typeface="+mn-cs"/>
              </a:rPr>
              <a:t>Un espace structuré en trois couches distinctes</a:t>
            </a:r>
            <a:endParaRPr lang="fr-FR" dirty="0">
              <a:effectLst/>
            </a:endParaRPr>
          </a:p>
          <a:p>
            <a:r>
              <a:rPr lang="fr-FR" sz="1200" kern="1200" dirty="0">
                <a:solidFill>
                  <a:schemeClr val="tx1"/>
                </a:solidFill>
                <a:effectLst/>
                <a:latin typeface="+mn-lt"/>
                <a:ea typeface="+mn-ea"/>
                <a:cs typeface="+mn-cs"/>
              </a:rPr>
              <a:t>Comme le monde physique, le cyberespace n’est pas homogène mais est structuré en trois niveaux distincts, faisant l’objet d’une régulation plus ou moins poussée en fonction de leurs caractéristiques.</a:t>
            </a:r>
            <a:endParaRPr lang="fr-FR" dirty="0">
              <a:effectLst/>
            </a:endParaRPr>
          </a:p>
          <a:p>
            <a:r>
              <a:rPr lang="fr-FR" b="1" i="1" dirty="0">
                <a:effectLst/>
              </a:rPr>
              <a:t>a. La couche physique ou matérielle </a:t>
            </a:r>
            <a:endParaRPr lang="fr-FR" dirty="0">
              <a:effectLst/>
            </a:endParaRPr>
          </a:p>
          <a:p>
            <a:r>
              <a:rPr lang="fr-FR" sz="1200" kern="1200" dirty="0">
                <a:solidFill>
                  <a:schemeClr val="tx1"/>
                </a:solidFill>
                <a:effectLst/>
                <a:latin typeface="+mn-lt"/>
                <a:ea typeface="+mn-ea"/>
                <a:cs typeface="+mn-cs"/>
              </a:rPr>
              <a:t>Elle comprend, en substance :</a:t>
            </a:r>
            <a:endParaRPr lang="fr-FR" dirty="0">
              <a:effectLst/>
            </a:endParaRPr>
          </a:p>
          <a:p>
            <a:r>
              <a:rPr lang="fr-FR" sz="1200" kern="1200" dirty="0">
                <a:solidFill>
                  <a:schemeClr val="tx1"/>
                </a:solidFill>
                <a:effectLst/>
                <a:latin typeface="+mn-lt"/>
                <a:ea typeface="+mn-ea"/>
                <a:cs typeface="+mn-cs"/>
              </a:rPr>
              <a:t>– l’ensemble des infrastructures qui permettent l’acheminement et l’échange des données au sein du cyberespace, y compris les lieux de stockage de l’information. Font ainsi partie de cette couche physique les serveurs, les centres de traitement de données (</a:t>
            </a:r>
            <a:r>
              <a:rPr lang="fr-FR" sz="1200" i="1" kern="1200" dirty="0">
                <a:solidFill>
                  <a:schemeClr val="tx1"/>
                </a:solidFill>
                <a:effectLst/>
                <a:latin typeface="+mn-lt"/>
                <a:ea typeface="+mn-ea"/>
                <a:cs typeface="+mn-cs"/>
              </a:rPr>
              <a:t>data centers</a:t>
            </a:r>
            <a:r>
              <a:rPr lang="fr-FR" sz="1200" kern="1200" dirty="0">
                <a:solidFill>
                  <a:schemeClr val="tx1"/>
                </a:solidFill>
                <a:effectLst/>
                <a:latin typeface="+mn-lt"/>
                <a:ea typeface="+mn-ea"/>
                <a:cs typeface="+mn-cs"/>
              </a:rPr>
              <a:t>), les câbles sous-marins </a:t>
            </a:r>
            <a:r>
              <a:rPr lang="fr-FR" sz="1200" kern="1200" baseline="30000" dirty="0">
                <a:solidFill>
                  <a:schemeClr val="tx1"/>
                </a:solidFill>
                <a:effectLst/>
                <a:latin typeface="+mn-lt"/>
                <a:ea typeface="+mn-ea"/>
                <a:cs typeface="+mn-cs"/>
              </a:rPr>
              <a:t>(</a:t>
            </a:r>
            <a:r>
              <a:rPr lang="fr-FR" dirty="0">
                <a:effectLst/>
                <a:hlinkClick r:id="rId3"/>
              </a:rPr>
              <a:t>7</a:t>
            </a:r>
            <a:r>
              <a:rPr lang="fr-FR" dirty="0">
                <a:effectLst/>
              </a:rPr>
              <a:t>), les réseaux de fibre optique terrestre ou encore les réseaux de communication utilisant des ondes électromagnétiques (téléphonie mobile, radio, télévision, etc.) ;</a:t>
            </a:r>
          </a:p>
          <a:p>
            <a:r>
              <a:rPr lang="fr-FR" sz="1200" kern="1200" dirty="0">
                <a:solidFill>
                  <a:schemeClr val="tx1"/>
                </a:solidFill>
                <a:effectLst/>
                <a:latin typeface="+mn-lt"/>
                <a:ea typeface="+mn-ea"/>
                <a:cs typeface="+mn-cs"/>
              </a:rPr>
              <a:t>– les appareils terminaux auxquels recourent les utilisateurs : ordinateurs, téléphones, tablettes numériques, objets connectés, systèmes électroniques, etc.</a:t>
            </a:r>
            <a:endParaRPr lang="fr-FR" dirty="0">
              <a:effectLst/>
            </a:endParaRPr>
          </a:p>
          <a:p>
            <a:r>
              <a:rPr lang="fr-FR" sz="1200" kern="1200" dirty="0">
                <a:solidFill>
                  <a:schemeClr val="tx1"/>
                </a:solidFill>
                <a:effectLst/>
                <a:latin typeface="+mn-lt"/>
                <a:ea typeface="+mn-ea"/>
                <a:cs typeface="+mn-cs"/>
              </a:rPr>
              <a:t>La couche physique du cyberespace peut être « territorialisée » juridiquement. S’agissant d’éléments physiquement situés sur des espaces géographiques donnés, ces différentes infrastructures et, par conséquent, la couche qui les regroupe, font l’objet d’une régulation et sont soumises à différents niveaux de législations et de juridictions, tant nationales qu’internationales.</a:t>
            </a:r>
            <a:endParaRPr lang="fr-FR" dirty="0">
              <a:effectLst/>
            </a:endParaRPr>
          </a:p>
          <a:p>
            <a:r>
              <a:rPr lang="fr-FR" sz="1200" kern="1200" dirty="0">
                <a:solidFill>
                  <a:schemeClr val="tx1"/>
                </a:solidFill>
                <a:effectLst/>
                <a:latin typeface="+mn-lt"/>
                <a:ea typeface="+mn-ea"/>
                <a:cs typeface="+mn-cs"/>
              </a:rPr>
              <a:t>La couche physique et les éléments qui la constituent peuvent donc être la cible d’actes malveillants et d’atteintes soit </a:t>
            </a:r>
            <a:r>
              <a:rPr lang="fr-FR" sz="1200" i="1" kern="1200" dirty="0">
                <a:solidFill>
                  <a:schemeClr val="tx1"/>
                </a:solidFill>
                <a:effectLst/>
                <a:latin typeface="+mn-lt"/>
                <a:ea typeface="+mn-ea"/>
                <a:cs typeface="+mn-cs"/>
              </a:rPr>
              <a:t>via </a:t>
            </a:r>
            <a:r>
              <a:rPr lang="fr-FR" sz="1200" kern="1200" dirty="0">
                <a:solidFill>
                  <a:schemeClr val="tx1"/>
                </a:solidFill>
                <a:effectLst/>
                <a:latin typeface="+mn-lt"/>
                <a:ea typeface="+mn-ea"/>
                <a:cs typeface="+mn-cs"/>
              </a:rPr>
              <a:t>le cyberespace, soit par des moyens conventionnels plus classiques (endommagement, altération, destruction, neutralisation, perturbation du fonctionnement, etc.).</a:t>
            </a:r>
            <a:endParaRPr lang="fr-FR" dirty="0">
              <a:effectLst/>
            </a:endParaRPr>
          </a:p>
          <a:p>
            <a:r>
              <a:rPr lang="fr-FR" sz="1200" b="1" kern="1200" dirty="0">
                <a:solidFill>
                  <a:schemeClr val="tx1"/>
                </a:solidFill>
                <a:effectLst/>
                <a:latin typeface="+mn-lt"/>
                <a:ea typeface="+mn-ea"/>
                <a:cs typeface="+mn-cs"/>
              </a:rPr>
              <a:t>Les câbles sous-marins ou les « pipelines du numérique »</a:t>
            </a:r>
            <a:endParaRPr lang="fr-FR" dirty="0">
              <a:effectLst/>
            </a:endParaRPr>
          </a:p>
          <a:p>
            <a:r>
              <a:rPr lang="fr-FR" sz="1200" kern="1200" dirty="0">
                <a:solidFill>
                  <a:schemeClr val="tx1"/>
                </a:solidFill>
                <a:effectLst/>
                <a:latin typeface="+mn-lt"/>
                <a:ea typeface="+mn-ea"/>
                <a:cs typeface="+mn-cs"/>
              </a:rPr>
              <a:t>La transmission d’informations par le biais de câbles sous-marins est loin d’être une réalité nouvelle puisque le premier câble télégraphique sous-marin fut installé en 1858 entre l’Irlande et le Canada. Vinrent ensuite les câbles téléphoniques.</a:t>
            </a:r>
            <a:endParaRPr lang="fr-FR" dirty="0">
              <a:effectLst/>
            </a:endParaRPr>
          </a:p>
          <a:p>
            <a:r>
              <a:rPr lang="fr-FR" sz="1200" kern="1200" dirty="0">
                <a:solidFill>
                  <a:schemeClr val="tx1"/>
                </a:solidFill>
                <a:effectLst/>
                <a:latin typeface="+mn-lt"/>
                <a:ea typeface="+mn-ea"/>
                <a:cs typeface="+mn-cs"/>
              </a:rPr>
              <a:t>Relativement peu nombreux au regard du trafic considérable qu’ils acheminent, les câbles sous-marins présentent des vulnérabilités de plusieurs ordres. Tout d’abord des vulnérabilités physiques : ils sont à la merci d’une coupure accidentelle, provoquée par un bâtiment de surface ou submersible ou un séisme, ou bien intentionnelle. Leur emplacement étant connu avec une précision de 10 à 20 mètres pour les besoins du trafic maritime, hormis celui de quelques câbles à usage militaire, ils sont l’objet de multiples opérations d’écoute, voire d’espionnage. Elles se déroulent soit dans les stations d’atterrissement des câbles, l’option la plus simple et la plus fréquente souvent utilisée par des puissances étatiques, soit en mer. Des sous-marins de grande profondeur américains et russes auraient la capacité soit de déposer un dispositif d’écoute sur le câble même, soit de s’en approcher </a:t>
            </a:r>
            <a:r>
              <a:rPr lang="fr-FR" sz="1200" i="1" kern="1200" dirty="0">
                <a:solidFill>
                  <a:schemeClr val="tx1"/>
                </a:solidFill>
                <a:effectLst/>
                <a:latin typeface="+mn-lt"/>
                <a:ea typeface="+mn-ea"/>
                <a:cs typeface="+mn-cs"/>
              </a:rPr>
              <a:t>via</a:t>
            </a:r>
            <a:r>
              <a:rPr lang="fr-FR" sz="1200" kern="1200" dirty="0">
                <a:solidFill>
                  <a:schemeClr val="tx1"/>
                </a:solidFill>
                <a:effectLst/>
                <a:latin typeface="+mn-lt"/>
                <a:ea typeface="+mn-ea"/>
                <a:cs typeface="+mn-cs"/>
              </a:rPr>
              <a:t> de mini-sous-marins autonomes.</a:t>
            </a:r>
            <a:endParaRPr lang="fr-FR" dirty="0">
              <a:effectLst/>
            </a:endParaRPr>
          </a:p>
          <a:p>
            <a:r>
              <a:rPr lang="fr-FR" sz="1200" kern="1200" dirty="0">
                <a:solidFill>
                  <a:schemeClr val="tx1"/>
                </a:solidFill>
                <a:effectLst/>
                <a:latin typeface="+mn-lt"/>
                <a:ea typeface="+mn-ea"/>
                <a:cs typeface="+mn-cs"/>
              </a:rPr>
              <a:t>L’implantation des câbles sous-marins, sans oublier celle des câbles terrestres, et leur trafic est le reflet géopolitique des équilibres mondiaux et des zones d’influence continentales et intercontinentales. En cas de conflits, la coupure d’Internet, est désormais une arme au même titre que les armes classiques dont elle peut précéder la mise en </a:t>
            </a:r>
            <a:r>
              <a:rPr lang="fr-FR" dirty="0">
                <a:effectLst/>
              </a:rPr>
              <a:t>œ</a:t>
            </a:r>
            <a:r>
              <a:rPr lang="fr-FR" sz="1200" kern="1200" dirty="0">
                <a:solidFill>
                  <a:schemeClr val="tx1"/>
                </a:solidFill>
                <a:effectLst/>
                <a:latin typeface="+mn-lt"/>
                <a:ea typeface="+mn-ea"/>
                <a:cs typeface="+mn-cs"/>
              </a:rPr>
              <a:t>uvre. Le sujet des câbles, maritimes ou terrestres, vecteurs de données, relève donc autant de la diplomatie, de la défense, du renseignement que de l’industrie.</a:t>
            </a:r>
            <a:endParaRPr lang="fr-FR" dirty="0">
              <a:effectLst/>
            </a:endParaRPr>
          </a:p>
          <a:p>
            <a:r>
              <a:rPr lang="fr-FR" sz="1200" kern="1200" dirty="0">
                <a:solidFill>
                  <a:schemeClr val="tx1"/>
                </a:solidFill>
                <a:effectLst/>
                <a:latin typeface="+mn-lt"/>
                <a:ea typeface="+mn-ea"/>
                <a:cs typeface="+mn-cs"/>
              </a:rPr>
              <a:t>En la matière, la France dispose avec Orange Marine d’une entreprise de premier ordre en matière d’ingénierie, d’installation et de maintenance de liaisons de télécommunications intercontinentales. Sa flotte câblière représente à elle seule 15 % de la flotte mondiale. En ce qui concerne la fabrication de câbles, l’annonce de la vente par Nokia de sa filiale </a:t>
            </a:r>
            <a:r>
              <a:rPr lang="fr-FR" sz="1200" kern="1200" dirty="0" err="1">
                <a:solidFill>
                  <a:schemeClr val="tx1"/>
                </a:solidFill>
                <a:effectLst/>
                <a:latin typeface="+mn-lt"/>
                <a:ea typeface="+mn-ea"/>
                <a:cs typeface="+mn-cs"/>
              </a:rPr>
              <a:t>Submarine</a:t>
            </a:r>
            <a:r>
              <a:rPr lang="fr-FR" sz="1200" kern="1200" dirty="0">
                <a:solidFill>
                  <a:schemeClr val="tx1"/>
                </a:solidFill>
                <a:effectLst/>
                <a:latin typeface="+mn-lt"/>
                <a:ea typeface="+mn-ea"/>
                <a:cs typeface="+mn-cs"/>
              </a:rPr>
              <a:t> Network Solutions (SNS), acquise avec Alcatel-Lucent, fait l’objet d’une attention particulière de l’État français qui ne souhaite pas voir tomber SNS, opérateur d’importance vitale (OIV), dans n’importe quelles mains.</a:t>
            </a:r>
            <a:endParaRPr lang="fr-FR" dirty="0">
              <a:effectLst/>
            </a:endParaRPr>
          </a:p>
          <a:p>
            <a:r>
              <a:rPr lang="fr-FR" sz="1200" kern="1200" dirty="0">
                <a:solidFill>
                  <a:schemeClr val="tx1"/>
                </a:solidFill>
                <a:effectLst/>
                <a:latin typeface="+mn-lt"/>
                <a:ea typeface="+mn-ea"/>
                <a:cs typeface="+mn-cs"/>
              </a:rPr>
              <a:t>Si les données sont l’or noir du XXI</a:t>
            </a:r>
            <a:r>
              <a:rPr lang="fr-FR" sz="1200" kern="1200" baseline="30000" dirty="0">
                <a:solidFill>
                  <a:schemeClr val="tx1"/>
                </a:solidFill>
                <a:effectLst/>
                <a:latin typeface="+mn-lt"/>
                <a:ea typeface="+mn-ea"/>
                <a:cs typeface="+mn-cs"/>
              </a:rPr>
              <a:t>e </a:t>
            </a:r>
            <a:r>
              <a:rPr lang="fr-FR" sz="1200" kern="1200" dirty="0">
                <a:solidFill>
                  <a:schemeClr val="tx1"/>
                </a:solidFill>
                <a:effectLst/>
                <a:latin typeface="+mn-lt"/>
                <a:ea typeface="+mn-ea"/>
                <a:cs typeface="+mn-cs"/>
              </a:rPr>
              <a:t>siècle, les câbles sous-marins et l’espace maritime </a:t>
            </a:r>
            <a:r>
              <a:rPr lang="fr-FR" sz="1200" kern="1200" baseline="30000" dirty="0">
                <a:solidFill>
                  <a:schemeClr val="tx1"/>
                </a:solidFill>
                <a:effectLst/>
                <a:latin typeface="+mn-lt"/>
                <a:ea typeface="+mn-ea"/>
                <a:cs typeface="+mn-cs"/>
              </a:rPr>
              <a:t>(</a:t>
            </a:r>
            <a:r>
              <a:rPr lang="fr-FR" sz="1200" kern="1200" baseline="30000" dirty="0">
                <a:solidFill>
                  <a:schemeClr val="tx1"/>
                </a:solidFill>
                <a:effectLst/>
                <a:latin typeface="+mn-lt"/>
                <a:ea typeface="+mn-ea"/>
                <a:cs typeface="+mn-cs"/>
                <a:hlinkClick r:id="rId4"/>
              </a:rPr>
              <a:t>8</a:t>
            </a:r>
            <a:r>
              <a:rPr lang="fr-FR" sz="1200" kern="1200" baseline="30000" dirty="0">
                <a:solidFill>
                  <a:schemeClr val="tx1"/>
                </a:solidFill>
                <a:effectLst/>
                <a:latin typeface="+mn-lt"/>
                <a:ea typeface="+mn-ea"/>
                <a:cs typeface="+mn-cs"/>
              </a:rPr>
              <a:t>)</a:t>
            </a:r>
            <a:r>
              <a:rPr lang="fr-FR" sz="1200" kern="1200" dirty="0">
                <a:solidFill>
                  <a:schemeClr val="tx1"/>
                </a:solidFill>
                <a:effectLst/>
                <a:latin typeface="+mn-lt"/>
                <a:ea typeface="+mn-ea"/>
                <a:cs typeface="+mn-cs"/>
              </a:rPr>
              <a:t> sont des interfaces stratégiques, génératrices de conflits potentiels, auxquelles la France devra à l’avenir accorder une attention croissante sauf à renoncer à une partie importante de sa souveraineté. Indispensables au fonctionnement des sociétés modernes, les différents éléments de la couche physique et les secteurs qui s’y rapportent font l’objet de mesures de protection particulières de la part de la puissance publique. Tel est le cas des douze secteurs d’importance vitale auxquels sont rattachés les différents opérateurs d’importance vitale, dont le régime sera présenté plus en détail ultérieurement.</a:t>
            </a:r>
            <a:endParaRPr lang="fr-FR" dirty="0">
              <a:effectLst/>
            </a:endParaRPr>
          </a:p>
          <a:p>
            <a:r>
              <a:rPr lang="fr-FR" sz="1200" b="1" i="1" kern="1200" dirty="0">
                <a:solidFill>
                  <a:schemeClr val="tx1"/>
                </a:solidFill>
                <a:effectLst/>
                <a:latin typeface="+mn-lt"/>
                <a:ea typeface="+mn-ea"/>
                <a:cs typeface="+mn-cs"/>
              </a:rPr>
              <a:t>b. La couche logique ou logicielle </a:t>
            </a:r>
            <a:endParaRPr lang="fr-FR" dirty="0">
              <a:effectLst/>
            </a:endParaRPr>
          </a:p>
          <a:p>
            <a:r>
              <a:rPr lang="fr-FR" sz="1200" kern="1200" dirty="0">
                <a:solidFill>
                  <a:schemeClr val="tx1"/>
                </a:solidFill>
                <a:effectLst/>
                <a:latin typeface="+mn-lt"/>
                <a:ea typeface="+mn-ea"/>
                <a:cs typeface="+mn-cs"/>
              </a:rPr>
              <a:t>Elle est constituée de l’ensemble des programmes – au sens générique du terme </a:t>
            </a:r>
            <a:r>
              <a:rPr lang="fr-FR" sz="1200" kern="1200" baseline="30000" dirty="0">
                <a:solidFill>
                  <a:schemeClr val="tx1"/>
                </a:solidFill>
                <a:effectLst/>
                <a:latin typeface="+mn-lt"/>
                <a:ea typeface="+mn-ea"/>
                <a:cs typeface="+mn-cs"/>
              </a:rPr>
              <a:t>(</a:t>
            </a:r>
            <a:r>
              <a:rPr lang="fr-FR" dirty="0">
                <a:effectLst/>
                <a:hlinkClick r:id="rId5"/>
              </a:rPr>
              <a:t>9</a:t>
            </a:r>
            <a:r>
              <a:rPr lang="fr-FR" dirty="0">
                <a:effectLst/>
              </a:rPr>
              <a:t>) – qui permettent d’accéder aux différents réseaux du cyberespace, de les exploiter, d’assurer le transport des données, etc.</a:t>
            </a:r>
          </a:p>
          <a:p>
            <a:r>
              <a:rPr lang="fr-FR" sz="1200" kern="1200" dirty="0">
                <a:solidFill>
                  <a:schemeClr val="tx1"/>
                </a:solidFill>
                <a:effectLst/>
                <a:latin typeface="+mn-lt"/>
                <a:ea typeface="+mn-ea"/>
                <a:cs typeface="+mn-cs"/>
              </a:rPr>
              <a:t>C’est cette couche qui constitue classiquement la cible des menaces cybernétiques compte tenu, d’une part, de sa relative facilité d’accès s’agissant d’un espace totalement numérique et, d’autre part, des vulnérabilités attachées à ses éléments constitutifs. Une vulnérabilité est une erreur de conception ou une faiblesse touchant un équipement informatique, susceptible d’être exploitée par un attaquant pour conduire une action malveillante. Il peut, par exemple, s’agir d’une erreur dans le code informatique d’un équipement, qui constitue alors une faille. À titre d’exemple, on estime qu’une erreur est présente en moyenne toutes les 1 000 lignes de code. Google et l’ensemble des projets associés représenteraient deux milliards de lignes de code, Mac OS plus de 80 millions, Facebook plus de 60 millions, une frégate </a:t>
            </a:r>
            <a:r>
              <a:rPr lang="fr-FR" sz="1200" kern="1200" dirty="0" err="1">
                <a:solidFill>
                  <a:schemeClr val="tx1"/>
                </a:solidFill>
                <a:effectLst/>
                <a:latin typeface="+mn-lt"/>
                <a:ea typeface="+mn-ea"/>
                <a:cs typeface="+mn-cs"/>
              </a:rPr>
              <a:t>multimissions</a:t>
            </a:r>
            <a:r>
              <a:rPr lang="fr-FR" sz="1200" kern="1200" dirty="0">
                <a:solidFill>
                  <a:schemeClr val="tx1"/>
                </a:solidFill>
                <a:effectLst/>
                <a:latin typeface="+mn-lt"/>
                <a:ea typeface="+mn-ea"/>
                <a:cs typeface="+mn-cs"/>
              </a:rPr>
              <a:t> plusieurs millions.</a:t>
            </a:r>
            <a:endParaRPr lang="fr-FR" dirty="0">
              <a:effectLst/>
            </a:endParaRPr>
          </a:p>
          <a:p>
            <a:r>
              <a:rPr lang="fr-FR" sz="1200" kern="1200" dirty="0">
                <a:solidFill>
                  <a:schemeClr val="tx1"/>
                </a:solidFill>
                <a:effectLst/>
                <a:latin typeface="+mn-lt"/>
                <a:ea typeface="+mn-ea"/>
                <a:cs typeface="+mn-cs"/>
              </a:rPr>
              <a:t>Il n’en demeure pas moins que des atteintes sur la couche logicielle du cyberespace peuvent avoir – et ont déjà eu – des répercussions tout à fait concrètes sur le monde physique.</a:t>
            </a:r>
            <a:endParaRPr lang="fr-FR" dirty="0">
              <a:effectLst/>
            </a:endParaRPr>
          </a:p>
          <a:p>
            <a:r>
              <a:rPr lang="fr-FR" sz="1200" kern="1200" dirty="0">
                <a:solidFill>
                  <a:schemeClr val="tx1"/>
                </a:solidFill>
                <a:effectLst/>
                <a:latin typeface="+mn-lt"/>
                <a:ea typeface="+mn-ea"/>
                <a:cs typeface="+mn-cs"/>
              </a:rPr>
              <a:t>Les opérations menées sur la couche logicielle visent à agir sur les processus automatiques qui la « font vivre ». Il s’agit alors, en substance, de modifier les données en fonction desquelles les programmes déclenchent la réponse d’un appareil donné, par adjonction, altération ou suppression de ces données.</a:t>
            </a:r>
            <a:endParaRPr lang="fr-FR" dirty="0">
              <a:effectLst/>
            </a:endParaRPr>
          </a:p>
          <a:p>
            <a:r>
              <a:rPr lang="fr-FR" sz="1200" kern="1200" dirty="0">
                <a:solidFill>
                  <a:schemeClr val="tx1"/>
                </a:solidFill>
                <a:effectLst/>
                <a:latin typeface="+mn-lt"/>
                <a:ea typeface="+mn-ea"/>
                <a:cs typeface="+mn-cs"/>
              </a:rPr>
              <a:t>En effet, les réponses délivrées par un appareil relevant de la couche matérielle du cyberespace sont automatisées en fonction, d’une part, des données qu’il reçoit et, d’autre part, de leur traitement par son logiciel d’exploitation. La réponse d’un appareil numérique est donc conditionnée par la nature du flux entrant et par les prescriptions de son « code », qui traite ces données. Aussi, une action réalisée soit dans le champ des données, soit dans le champ logiciel, soit dans les deux champs de manière conjointe peut permettre d’assurer un contrôle sur la couche physique du cyberespace.</a:t>
            </a:r>
            <a:endParaRPr lang="fr-FR" dirty="0">
              <a:effectLst/>
            </a:endParaRPr>
          </a:p>
          <a:p>
            <a:r>
              <a:rPr lang="fr-FR" sz="1200" kern="1200" dirty="0">
                <a:solidFill>
                  <a:schemeClr val="tx1"/>
                </a:solidFill>
                <a:effectLst/>
                <a:latin typeface="+mn-lt"/>
                <a:ea typeface="+mn-ea"/>
                <a:cs typeface="+mn-cs"/>
              </a:rPr>
              <a:t>Dans la couche logique, le code constitue donc à la fois la vulnérabilité et le principal levier d’action, précisément pour exploiter les vulnérabilités adverses. L’attaquant est alors à la recherche de failles de sécurité susceptibles d’être exploitées. À cet égard, les failles les plus valorisées sont les failles dites </a:t>
            </a:r>
            <a:r>
              <a:rPr lang="fr-FR" sz="1200" i="1" kern="1200" dirty="0" err="1">
                <a:solidFill>
                  <a:schemeClr val="tx1"/>
                </a:solidFill>
                <a:effectLst/>
                <a:latin typeface="+mn-lt"/>
                <a:ea typeface="+mn-ea"/>
                <a:cs typeface="+mn-cs"/>
              </a:rPr>
              <a:t>zero-day</a:t>
            </a:r>
            <a:r>
              <a:rPr lang="fr-FR" sz="1200" kern="1200" dirty="0">
                <a:solidFill>
                  <a:schemeClr val="tx1"/>
                </a:solidFill>
                <a:effectLst/>
                <a:latin typeface="+mn-lt"/>
                <a:ea typeface="+mn-ea"/>
                <a:cs typeface="+mn-cs"/>
              </a:rPr>
              <a:t>. Il s’agit de vulnérabilités affectant un système, inconnues de leur concepteur, qui n’ont jamais été identifiées et répertoriées, qui n’ont jamais fait l’objet d’une publication et dont la communauté de la sécurité informatique n’a donc pas connaissance. Elles confèrent dès lors à leur « découvreur » un avantage tactique certain, du moins jusqu’à ce que, une fois dévoilées, des correctifs (</a:t>
            </a:r>
            <a:r>
              <a:rPr lang="fr-FR" sz="1200" i="1" kern="1200" dirty="0">
                <a:solidFill>
                  <a:schemeClr val="tx1"/>
                </a:solidFill>
                <a:effectLst/>
                <a:latin typeface="+mn-lt"/>
                <a:ea typeface="+mn-ea"/>
                <a:cs typeface="+mn-cs"/>
              </a:rPr>
              <a:t>patches</a:t>
            </a:r>
            <a:r>
              <a:rPr lang="fr-FR" sz="1200" kern="1200" dirty="0">
                <a:solidFill>
                  <a:schemeClr val="tx1"/>
                </a:solidFill>
                <a:effectLst/>
                <a:latin typeface="+mn-lt"/>
                <a:ea typeface="+mn-ea"/>
                <a:cs typeface="+mn-cs"/>
              </a:rPr>
              <a:t>) leur soient apportés.</a:t>
            </a:r>
            <a:endParaRPr lang="fr-FR" dirty="0">
              <a:effectLst/>
            </a:endParaRPr>
          </a:p>
          <a:p>
            <a:r>
              <a:rPr lang="fr-FR" sz="1200" b="1" i="1" kern="1200" dirty="0">
                <a:solidFill>
                  <a:schemeClr val="tx1"/>
                </a:solidFill>
                <a:effectLst/>
                <a:latin typeface="+mn-lt"/>
                <a:ea typeface="+mn-ea"/>
                <a:cs typeface="+mn-cs"/>
              </a:rPr>
              <a:t>c. La couche cognitive ou informationnelle</a:t>
            </a:r>
            <a:endParaRPr lang="fr-FR" dirty="0">
              <a:effectLst/>
            </a:endParaRPr>
          </a:p>
          <a:p>
            <a:r>
              <a:rPr lang="fr-FR" sz="1200" kern="1200" dirty="0">
                <a:solidFill>
                  <a:schemeClr val="tx1"/>
                </a:solidFill>
                <a:effectLst/>
                <a:latin typeface="+mn-lt"/>
                <a:ea typeface="+mn-ea"/>
                <a:cs typeface="+mn-cs"/>
              </a:rPr>
              <a:t>Il s’agit de la couche du sens, du contenu, visibles sur les divers sites et pages Internet, dans les systèmes de messagerie électronique, sur les réseaux sociaux, etc. Elle est donc en réalité la raison d’être du cyberespace. Si les deux premières couches sont des couches techniques, la couche cognitive est celle de la valeur « sociale et intellectuelle », qui n’existe que grâce aux deux précédentes, mais qui constitue le c</a:t>
            </a:r>
            <a:r>
              <a:rPr lang="fr-FR" dirty="0">
                <a:effectLst/>
              </a:rPr>
              <a:t>œ</a:t>
            </a:r>
            <a:r>
              <a:rPr lang="fr-FR" sz="1200" kern="1200" dirty="0">
                <a:solidFill>
                  <a:schemeClr val="tx1"/>
                </a:solidFill>
                <a:effectLst/>
                <a:latin typeface="+mn-lt"/>
                <a:ea typeface="+mn-ea"/>
                <a:cs typeface="+mn-cs"/>
              </a:rPr>
              <a:t>ur du cyberespace. C’est une couche par essence ouverte et globale, impossible à réguler totalement compte tenu de son étendue et de sa nature.</a:t>
            </a:r>
            <a:endParaRPr lang="fr-FR" dirty="0">
              <a:effectLst/>
            </a:endParaRPr>
          </a:p>
          <a:p>
            <a:r>
              <a:rPr lang="fr-FR" sz="1200" kern="1200" dirty="0">
                <a:solidFill>
                  <a:schemeClr val="tx1"/>
                </a:solidFill>
                <a:effectLst/>
                <a:latin typeface="+mn-lt"/>
                <a:ea typeface="+mn-ea"/>
                <a:cs typeface="+mn-cs"/>
              </a:rPr>
              <a:t>Sans même évoquer le </a:t>
            </a:r>
            <a:r>
              <a:rPr lang="fr-FR" sz="1200" i="1" kern="1200" dirty="0" err="1">
                <a:solidFill>
                  <a:schemeClr val="tx1"/>
                </a:solidFill>
                <a:effectLst/>
                <a:latin typeface="+mn-lt"/>
                <a:ea typeface="+mn-ea"/>
                <a:cs typeface="+mn-cs"/>
              </a:rPr>
              <a:t>darkweb</a:t>
            </a:r>
            <a:r>
              <a:rPr lang="fr-FR" sz="1200" kern="1200" dirty="0">
                <a:solidFill>
                  <a:schemeClr val="tx1"/>
                </a:solidFill>
                <a:effectLst/>
                <a:latin typeface="+mn-lt"/>
                <a:ea typeface="+mn-ea"/>
                <a:cs typeface="+mn-cs"/>
              </a:rPr>
              <a:t>, on estime ainsi qu’il existe plus d’1,8 milliard de sites Internet représentant plus de 4,5 milliards de pages, plus de 330 millions de noms de domaines enregistrés et que, chaque minute, 400 heures de vidéos sont téléchargées sur la plateforme YouTube, 216 millions de photos sont « aimées » sur Facebook ou encore que 350 000 tweets sont publiés sur Twitter.</a:t>
            </a:r>
            <a:endParaRPr lang="fr-FR" dirty="0">
              <a:effectLst/>
            </a:endParaRPr>
          </a:p>
          <a:p>
            <a:r>
              <a:rPr lang="fr-FR" sz="1200" kern="1200" dirty="0">
                <a:solidFill>
                  <a:schemeClr val="tx1"/>
                </a:solidFill>
                <a:effectLst/>
                <a:latin typeface="+mn-lt"/>
                <a:ea typeface="+mn-ea"/>
                <a:cs typeface="+mn-cs"/>
              </a:rPr>
              <a:t>L’ampleur de cette couche emporte mécaniquement un grand nombre de vulnérabilités associées, chaque élément constitutif pouvant être exploité, transformé, détourné par un acteur malveillant, ainsi que l’ont démontré les événements survenus à l’occasion de grands rendez-vous démocratiques récents : ainsi des cyberattaques subies par le </a:t>
            </a:r>
            <a:r>
              <a:rPr lang="fr-FR" sz="1200" i="1" kern="1200" dirty="0">
                <a:solidFill>
                  <a:schemeClr val="tx1"/>
                </a:solidFill>
                <a:effectLst/>
                <a:latin typeface="+mn-lt"/>
                <a:ea typeface="+mn-ea"/>
                <a:cs typeface="+mn-cs"/>
              </a:rPr>
              <a:t>Democratic National </a:t>
            </a:r>
            <a:r>
              <a:rPr lang="fr-FR" sz="1200" i="1" kern="1200" dirty="0" err="1">
                <a:solidFill>
                  <a:schemeClr val="tx1"/>
                </a:solidFill>
                <a:effectLst/>
                <a:latin typeface="+mn-lt"/>
                <a:ea typeface="+mn-ea"/>
                <a:cs typeface="+mn-cs"/>
              </a:rPr>
              <a:t>Committee</a:t>
            </a:r>
            <a:r>
              <a:rPr lang="fr-FR" sz="1200" kern="1200" dirty="0">
                <a:solidFill>
                  <a:schemeClr val="tx1"/>
                </a:solidFill>
                <a:effectLst/>
                <a:latin typeface="+mn-lt"/>
                <a:ea typeface="+mn-ea"/>
                <a:cs typeface="+mn-cs"/>
              </a:rPr>
              <a:t> lors de la campagne présidentielle américaine de 2016 </a:t>
            </a:r>
            <a:r>
              <a:rPr lang="fr-FR" sz="1200" kern="1200" baseline="30000" dirty="0">
                <a:solidFill>
                  <a:schemeClr val="tx1"/>
                </a:solidFill>
                <a:effectLst/>
                <a:latin typeface="+mn-lt"/>
                <a:ea typeface="+mn-ea"/>
                <a:cs typeface="+mn-cs"/>
              </a:rPr>
              <a:t>(</a:t>
            </a:r>
            <a:r>
              <a:rPr lang="fr-FR" dirty="0">
                <a:effectLst/>
                <a:hlinkClick r:id="rId6"/>
              </a:rPr>
              <a:t>10</a:t>
            </a:r>
            <a:r>
              <a:rPr lang="fr-FR" dirty="0">
                <a:effectLst/>
              </a:rPr>
              <a:t>), ou encore de celles qui ont ciblé le site Internet du mouvement En Marche ! lors de la campagne présidentielle française de 2017. </a:t>
            </a:r>
          </a:p>
          <a:p>
            <a:r>
              <a:rPr lang="fr-FR" sz="1200" kern="1200" dirty="0">
                <a:solidFill>
                  <a:schemeClr val="tx1"/>
                </a:solidFill>
                <a:effectLst/>
                <a:latin typeface="+mn-lt"/>
                <a:ea typeface="+mn-ea"/>
                <a:cs typeface="+mn-cs"/>
              </a:rPr>
              <a:t>C’est sur la couche cognitive que se déploient l’information, mais également la désinformation, les activités de propagande ou encore les rumeurs et autres </a:t>
            </a:r>
            <a:r>
              <a:rPr lang="fr-FR" sz="1200" i="1" kern="1200" dirty="0">
                <a:solidFill>
                  <a:schemeClr val="tx1"/>
                </a:solidFill>
                <a:effectLst/>
                <a:latin typeface="+mn-lt"/>
                <a:ea typeface="+mn-ea"/>
                <a:cs typeface="+mn-cs"/>
              </a:rPr>
              <a:t>fake news</a:t>
            </a:r>
            <a:r>
              <a:rPr lang="fr-FR" sz="1200" kern="1200" dirty="0">
                <a:solidFill>
                  <a:schemeClr val="tx1"/>
                </a:solidFill>
                <a:effectLst/>
                <a:latin typeface="+mn-lt"/>
                <a:ea typeface="+mn-ea"/>
                <a:cs typeface="+mn-cs"/>
              </a:rPr>
              <a:t> dont l’actualité fournit quotidiennement des exemples, tels que l’exploitation non consentie de données dans le cadre des activités de conseil de la société Cambridge </a:t>
            </a:r>
            <a:r>
              <a:rPr lang="fr-FR" sz="1200" kern="1200" dirty="0" err="1">
                <a:solidFill>
                  <a:schemeClr val="tx1"/>
                </a:solidFill>
                <a:effectLst/>
                <a:latin typeface="+mn-lt"/>
                <a:ea typeface="+mn-ea"/>
                <a:cs typeface="+mn-cs"/>
              </a:rPr>
              <a:t>Analytica</a:t>
            </a:r>
            <a:r>
              <a:rPr lang="fr-FR" sz="1200" kern="1200" dirty="0">
                <a:solidFill>
                  <a:schemeClr val="tx1"/>
                </a:solidFill>
                <a:effectLst/>
                <a:latin typeface="+mn-lt"/>
                <a:ea typeface="+mn-ea"/>
                <a:cs typeface="+mn-cs"/>
              </a:rPr>
              <a:t> ou l’usage d’Internet et des réseaux sociaux par Daech. Il convient toutefois de rappeler que les fausses nouvelles ne sont pas nées avec Internet – on se souviendra à cet égard des fausses informations colportées s’agissant de l’absence de propagation du nuage de Tchernobyl au-delà de certaines frontières – mais leur diffusion par les canaux numériques en est accélérée et amplifiée.</a:t>
            </a:r>
            <a:endParaRPr lang="fr-FR" dirty="0">
              <a:effectLst/>
            </a:endParaRPr>
          </a:p>
          <a:p>
            <a:r>
              <a:rPr lang="fr-FR" sz="1200" kern="1200" dirty="0">
                <a:solidFill>
                  <a:schemeClr val="tx1"/>
                </a:solidFill>
                <a:effectLst/>
                <a:latin typeface="+mn-lt"/>
                <a:ea typeface="+mn-ea"/>
                <a:cs typeface="+mn-cs"/>
              </a:rPr>
              <a:t>Très schématiquement, on peut considérer que les actions menées sur la couche cognitive peuvent servir quatre buts distincts :</a:t>
            </a:r>
            <a:endParaRPr lang="fr-FR" dirty="0">
              <a:effectLst/>
            </a:endParaRPr>
          </a:p>
          <a:p>
            <a:r>
              <a:rPr lang="fr-FR" sz="1200" kern="1200" dirty="0">
                <a:solidFill>
                  <a:schemeClr val="tx1"/>
                </a:solidFill>
                <a:effectLst/>
                <a:latin typeface="+mn-lt"/>
                <a:ea typeface="+mn-ea"/>
                <a:cs typeface="+mn-cs"/>
              </a:rPr>
              <a:t>– la communication : il s’agit, classiquement, d’informer, de donner du sens, de convaincre ;</a:t>
            </a:r>
            <a:endParaRPr lang="fr-FR" dirty="0">
              <a:effectLst/>
            </a:endParaRPr>
          </a:p>
          <a:p>
            <a:r>
              <a:rPr lang="fr-FR" sz="1200" kern="1200" dirty="0">
                <a:solidFill>
                  <a:schemeClr val="tx1"/>
                </a:solidFill>
                <a:effectLst/>
                <a:latin typeface="+mn-lt"/>
                <a:ea typeface="+mn-ea"/>
                <a:cs typeface="+mn-cs"/>
              </a:rPr>
              <a:t>– la mystification : il s’agit là de tromper le public destinataire du message, de le désinformer ;</a:t>
            </a:r>
            <a:endParaRPr lang="fr-FR" dirty="0">
              <a:effectLst/>
            </a:endParaRPr>
          </a:p>
          <a:p>
            <a:r>
              <a:rPr lang="fr-FR" sz="1200" kern="1200" dirty="0">
                <a:solidFill>
                  <a:schemeClr val="tx1"/>
                </a:solidFill>
                <a:effectLst/>
                <a:latin typeface="+mn-lt"/>
                <a:ea typeface="+mn-ea"/>
                <a:cs typeface="+mn-cs"/>
              </a:rPr>
              <a:t>– l’aliénation : elle vise à « imposer du sens » par la pression et renvoie à toutes les activités de propagande, d’endoctrinement ou de subversion ;</a:t>
            </a:r>
            <a:endParaRPr lang="fr-FR" dirty="0">
              <a:effectLst/>
            </a:endParaRPr>
          </a:p>
          <a:p>
            <a:r>
              <a:rPr lang="fr-FR" sz="1200" kern="1200" dirty="0">
                <a:solidFill>
                  <a:schemeClr val="tx1"/>
                </a:solidFill>
                <a:effectLst/>
                <a:latin typeface="+mn-lt"/>
                <a:ea typeface="+mn-ea"/>
                <a:cs typeface="+mn-cs"/>
              </a:rPr>
              <a:t>– la protection : les actions menées sur la couche cognitive peuvent précisément chercher à contrer les deux buts précédents, grâce à des actions défensives de lutte contre la désinformation, de contre-propagande ou de contre-subversion.</a:t>
            </a:r>
            <a:endParaRPr lang="fr-FR" dirty="0">
              <a:effectLst/>
            </a:endParaRPr>
          </a:p>
          <a:p>
            <a:r>
              <a:rPr lang="fr-FR" sz="1200" kern="1200" dirty="0">
                <a:solidFill>
                  <a:schemeClr val="tx1"/>
                </a:solidFill>
                <a:effectLst/>
                <a:latin typeface="+mn-lt"/>
                <a:ea typeface="+mn-ea"/>
                <a:cs typeface="+mn-cs"/>
              </a:rPr>
              <a:t>Si les actions menées sur les couches physique et logicielle sont un phénomène relativement récent, celles menées sur la couche cognitive renvoient en définitive à des modes d’action classiques, mis en </a:t>
            </a:r>
            <a:r>
              <a:rPr lang="fr-FR" dirty="0">
                <a:effectLst/>
              </a:rPr>
              <a:t>œ</a:t>
            </a:r>
            <a:r>
              <a:rPr lang="fr-FR" sz="1200" kern="1200" dirty="0">
                <a:solidFill>
                  <a:schemeClr val="tx1"/>
                </a:solidFill>
                <a:effectLst/>
                <a:latin typeface="+mn-lt"/>
                <a:ea typeface="+mn-ea"/>
                <a:cs typeface="+mn-cs"/>
              </a:rPr>
              <a:t>uvre depuis des siècles tant par les États que par les entreprises ou les individus. En revanche, les caractéristiques des nouveaux réseaux de communication (étendue, facilité d’accès, vitesse de diffusion) induisent un véritable changement d’échelle qu’il convient de prendre en considération.</a:t>
            </a:r>
            <a:endParaRPr lang="fr-FR" dirty="0">
              <a:effectLst/>
            </a:endParaRPr>
          </a:p>
          <a:p>
            <a:pPr>
              <a:defRPr/>
            </a:pPr>
            <a:endParaRPr lang="fr-FR" altLang="fr-FR" dirty="0"/>
          </a:p>
        </p:txBody>
      </p:sp>
      <p:sp>
        <p:nvSpPr>
          <p:cNvPr id="5222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7D64D434-A919-4432-8EF0-987DDD64CE23}" type="slidenum">
              <a:rPr lang="fr-FR" altLang="fr-FR" smtClean="0"/>
              <a:pPr fontAlgn="base">
                <a:spcBef>
                  <a:spcPct val="0"/>
                </a:spcBef>
                <a:spcAft>
                  <a:spcPct val="0"/>
                </a:spcAft>
                <a:defRPr/>
              </a:pPr>
              <a:t>2</a:t>
            </a:fld>
            <a:endParaRPr lang="fr-FR" altLang="fr-FR" dirty="0"/>
          </a:p>
        </p:txBody>
      </p:sp>
    </p:spTree>
    <p:extLst>
      <p:ext uri="{BB962C8B-B14F-4D97-AF65-F5344CB8AC3E}">
        <p14:creationId xmlns:p14="http://schemas.microsoft.com/office/powerpoint/2010/main" val="21186394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lstStyle/>
          <a:p>
            <a:pPr eaLnBrk="1" fontAlgn="auto" hangingPunct="1">
              <a:spcBef>
                <a:spcPts val="0"/>
              </a:spcBef>
              <a:spcAft>
                <a:spcPts val="0"/>
              </a:spcAft>
              <a:defRPr/>
            </a:pPr>
            <a:r>
              <a:rPr lang="fr-FR"/>
              <a:t>Quand vous vous authentifiez à l’aide d’un mot de passe, choisissez-le suffisamment long (9 caractères minimum), avec des caractères alphanumériques, des caractères spéciaux, des majuscules et minuscules, sans lien direct avec vous. Aidez-vous de l’une des trois méthodes suivantes pour les fabriquer et les retenir :</a:t>
            </a:r>
          </a:p>
          <a:p>
            <a:pPr marL="171450" indent="-171450" eaLnBrk="1" fontAlgn="auto" hangingPunct="1">
              <a:spcBef>
                <a:spcPts val="0"/>
              </a:spcBef>
              <a:spcAft>
                <a:spcPts val="0"/>
              </a:spcAft>
              <a:buFont typeface="Arial" panose="020B0604020202020204" pitchFamily="34" charset="0"/>
              <a:buChar char="•"/>
              <a:defRPr/>
            </a:pPr>
            <a:r>
              <a:rPr lang="fr-FR"/>
              <a:t>Méthode phonétique : «  Jai acheté trois CD pour cent euros cet après-midi » : Ght3CD%€7a-m</a:t>
            </a:r>
          </a:p>
          <a:p>
            <a:pPr marL="171450" indent="-171450" eaLnBrk="1" fontAlgn="auto" hangingPunct="1">
              <a:spcBef>
                <a:spcPts val="0"/>
              </a:spcBef>
              <a:spcAft>
                <a:spcPts val="0"/>
              </a:spcAft>
              <a:buFont typeface="Arial" panose="020B0604020202020204" pitchFamily="34" charset="0"/>
              <a:buChar char="•"/>
              <a:defRPr/>
            </a:pPr>
            <a:r>
              <a:rPr lang="fr-FR"/>
              <a:t>Méthode des premières lettres : « Un tiens vaut mieux que deux tu l’auras » : 1tvmQ2tl’orA</a:t>
            </a:r>
          </a:p>
          <a:p>
            <a:pPr marL="171450" indent="-171450" eaLnBrk="1" fontAlgn="auto" hangingPunct="1">
              <a:spcBef>
                <a:spcPts val="0"/>
              </a:spcBef>
              <a:spcAft>
                <a:spcPts val="0"/>
              </a:spcAft>
              <a:buFont typeface="Arial" panose="020B0604020202020204" pitchFamily="34" charset="0"/>
              <a:buChar char="•"/>
              <a:defRPr/>
            </a:pPr>
            <a:r>
              <a:rPr lang="fr-FR"/>
              <a:t>Méthode de la phrase entière : « Jai acheté trois livres pour cent dollars » : Jai acheté 3£ pour 100$</a:t>
            </a:r>
          </a:p>
          <a:p>
            <a:pPr eaLnBrk="1" fontAlgn="auto" hangingPunct="1">
              <a:spcBef>
                <a:spcPts val="0"/>
              </a:spcBef>
              <a:spcAft>
                <a:spcPts val="0"/>
              </a:spcAft>
              <a:buFont typeface="Arial" panose="020B0604020202020204" pitchFamily="34" charset="0"/>
              <a:buNone/>
              <a:defRPr/>
            </a:pPr>
            <a:r>
              <a:rPr lang="fr-FR"/>
              <a:t>Malgré la multiplication des mots de passe, ne faiblissez pas : ne les laissez pas accessibles à des tiers. En cas d’incident, votre responsabilité individuelle risque fort d’être engagée.</a:t>
            </a:r>
          </a:p>
        </p:txBody>
      </p:sp>
      <p:sp>
        <p:nvSpPr>
          <p:cNvPr id="66564"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4597F987-59F8-4082-A0DA-3687274BEB14}" type="slidenum">
              <a:rPr lang="fr-FR" altLang="fr-FR" smtClean="0"/>
              <a:pPr fontAlgn="base">
                <a:spcBef>
                  <a:spcPct val="0"/>
                </a:spcBef>
                <a:spcAft>
                  <a:spcPct val="0"/>
                </a:spcAft>
                <a:defRPr/>
              </a:pPr>
              <a:t>22</a:t>
            </a:fld>
            <a:endParaRPr lang="fr-FR" altLang="fr-FR"/>
          </a:p>
        </p:txBody>
      </p:sp>
    </p:spTree>
    <p:extLst>
      <p:ext uri="{BB962C8B-B14F-4D97-AF65-F5344CB8AC3E}">
        <p14:creationId xmlns:p14="http://schemas.microsoft.com/office/powerpoint/2010/main" val="8304121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lstStyle/>
          <a:p>
            <a:pPr eaLnBrk="1" fontAlgn="auto" hangingPunct="1">
              <a:spcBef>
                <a:spcPts val="0"/>
              </a:spcBef>
              <a:spcAft>
                <a:spcPts val="0"/>
              </a:spcAft>
              <a:defRPr/>
            </a:pPr>
            <a:endParaRPr lang="fr-FR" altLang="fr-FR" dirty="0">
              <a:solidFill>
                <a:schemeClr val="accent2"/>
              </a:solidFill>
              <a:effectLst>
                <a:outerShdw blurRad="38100" dist="38100" dir="2700000" algn="tl">
                  <a:srgbClr val="C0C0C0"/>
                </a:outerShdw>
              </a:effectLst>
            </a:endParaRPr>
          </a:p>
        </p:txBody>
      </p:sp>
      <p:sp>
        <p:nvSpPr>
          <p:cNvPr id="6758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EE6B4682-2514-4035-B8FA-004BC9E0B791}" type="slidenum">
              <a:rPr lang="fr-FR" altLang="fr-FR" smtClean="0"/>
              <a:pPr fontAlgn="base">
                <a:spcBef>
                  <a:spcPct val="0"/>
                </a:spcBef>
                <a:spcAft>
                  <a:spcPct val="0"/>
                </a:spcAft>
                <a:defRPr/>
              </a:pPr>
              <a:t>23</a:t>
            </a:fld>
            <a:endParaRPr lang="fr-FR" altLang="fr-FR"/>
          </a:p>
        </p:txBody>
      </p:sp>
    </p:spTree>
    <p:extLst>
      <p:ext uri="{BB962C8B-B14F-4D97-AF65-F5344CB8AC3E}">
        <p14:creationId xmlns:p14="http://schemas.microsoft.com/office/powerpoint/2010/main" val="747477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a:t>Vous avez l’entière responsabilité de toutes les actions conduites au sein de votre session.</a:t>
            </a:r>
          </a:p>
          <a:p>
            <a:pPr eaLnBrk="1" hangingPunct="1">
              <a:spcBef>
                <a:spcPct val="0"/>
              </a:spcBef>
            </a:pPr>
            <a:r>
              <a:rPr lang="fr-FR" altLang="fr-FR"/>
              <a:t>Vous êtes disciplinairement et légalement responsable de tout incident de sécurité commis sous votre session de travail.</a:t>
            </a:r>
          </a:p>
          <a:p>
            <a:pPr eaLnBrk="1" hangingPunct="1">
              <a:spcBef>
                <a:spcPct val="0"/>
              </a:spcBef>
            </a:pPr>
            <a:r>
              <a:rPr lang="fr-FR" altLang="fr-FR"/>
              <a:t>Une session de travail ouverte sans surveillance est une porte d’entrée pour toute personne cherchant à s’introduire sur un réseau ou à recueillir du renseignement.</a:t>
            </a:r>
          </a:p>
        </p:txBody>
      </p:sp>
      <p:sp>
        <p:nvSpPr>
          <p:cNvPr id="68612"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C19D026F-10F3-43AF-A4D4-8C2683C090D2}" type="slidenum">
              <a:rPr lang="fr-FR" altLang="fr-FR" smtClean="0"/>
              <a:pPr fontAlgn="base">
                <a:spcBef>
                  <a:spcPct val="0"/>
                </a:spcBef>
                <a:spcAft>
                  <a:spcPct val="0"/>
                </a:spcAft>
                <a:defRPr/>
              </a:pPr>
              <a:t>24</a:t>
            </a:fld>
            <a:endParaRPr lang="fr-FR" altLang="fr-FR"/>
          </a:p>
        </p:txBody>
      </p:sp>
    </p:spTree>
    <p:extLst>
      <p:ext uri="{BB962C8B-B14F-4D97-AF65-F5344CB8AC3E}">
        <p14:creationId xmlns:p14="http://schemas.microsoft.com/office/powerpoint/2010/main" val="29867637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a:t>Certains attaquants collectent les adresses mail disponibles sur Internet dans le but de les vendre pour être utilisées lors de campagnes de mails non sollicités (SPAM).</a:t>
            </a:r>
          </a:p>
          <a:p>
            <a:pPr eaLnBrk="1" hangingPunct="1">
              <a:spcBef>
                <a:spcPct val="0"/>
              </a:spcBef>
            </a:pPr>
            <a:r>
              <a:rPr lang="fr-FR" altLang="fr-FR"/>
              <a:t>Ce conseil sert également à prévenir et à limiter les attaques par envoi de mails infectés, envoi qui permet par exemple l’installation d’un virus lors de l’ouverture d’une pièce jointe.</a:t>
            </a:r>
          </a:p>
        </p:txBody>
      </p:sp>
      <p:sp>
        <p:nvSpPr>
          <p:cNvPr id="69636"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E6BED9F0-1926-46A6-A749-37F813E5D6CD}" type="slidenum">
              <a:rPr lang="fr-FR" altLang="fr-FR" smtClean="0"/>
              <a:pPr fontAlgn="base">
                <a:spcBef>
                  <a:spcPct val="0"/>
                </a:spcBef>
                <a:spcAft>
                  <a:spcPct val="0"/>
                </a:spcAft>
                <a:defRPr/>
              </a:pPr>
              <a:t>25</a:t>
            </a:fld>
            <a:endParaRPr lang="fr-FR" altLang="fr-FR"/>
          </a:p>
        </p:txBody>
      </p:sp>
    </p:spTree>
    <p:extLst>
      <p:ext uri="{BB962C8B-B14F-4D97-AF65-F5344CB8AC3E}">
        <p14:creationId xmlns:p14="http://schemas.microsoft.com/office/powerpoint/2010/main" val="3910630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lstStyle/>
          <a:p>
            <a:pPr eaLnBrk="1" fontAlgn="auto" hangingPunct="1">
              <a:spcBef>
                <a:spcPts val="488"/>
              </a:spcBef>
              <a:spcAft>
                <a:spcPts val="0"/>
              </a:spcAft>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a:pPr>
            <a:r>
              <a:rPr lang="en-GB" altLang="fr-FR" dirty="0">
                <a:latin typeface="+mj-lt"/>
                <a:ea typeface="Lucida Sans Unicode" pitchFamily="34" charset="0"/>
                <a:cs typeface="Lucida Sans Unicode" pitchFamily="34" charset="0"/>
              </a:rPr>
              <a:t>La </a:t>
            </a:r>
            <a:r>
              <a:rPr lang="en-GB" altLang="fr-FR" dirty="0" err="1">
                <a:latin typeface="+mj-lt"/>
                <a:ea typeface="Lucida Sans Unicode" pitchFamily="34" charset="0"/>
                <a:cs typeface="Lucida Sans Unicode" pitchFamily="34" charset="0"/>
              </a:rPr>
              <a:t>vérification</a:t>
            </a:r>
            <a:r>
              <a:rPr lang="en-GB" altLang="fr-FR" dirty="0">
                <a:latin typeface="+mj-lt"/>
                <a:ea typeface="Lucida Sans Unicode" pitchFamily="34" charset="0"/>
                <a:cs typeface="Lucida Sans Unicode" pitchFamily="34" charset="0"/>
              </a:rPr>
              <a:t> de </a:t>
            </a:r>
            <a:r>
              <a:rPr lang="en-GB" altLang="fr-FR" dirty="0" err="1">
                <a:latin typeface="+mj-lt"/>
                <a:ea typeface="Lucida Sans Unicode" pitchFamily="34" charset="0"/>
                <a:cs typeface="Lucida Sans Unicode" pitchFamily="34" charset="0"/>
              </a:rPr>
              <a:t>l’expéditeur</a:t>
            </a:r>
            <a:r>
              <a:rPr lang="en-GB" altLang="fr-FR" dirty="0">
                <a:latin typeface="+mj-lt"/>
                <a:ea typeface="Lucida Sans Unicode" pitchFamily="34" charset="0"/>
                <a:cs typeface="Lucida Sans Unicode" pitchFamily="34" charset="0"/>
              </a:rPr>
              <a:t> d’un mail </a:t>
            </a:r>
            <a:r>
              <a:rPr lang="en-GB" altLang="fr-FR" dirty="0" err="1">
                <a:latin typeface="+mj-lt"/>
                <a:ea typeface="Lucida Sans Unicode" pitchFamily="34" charset="0"/>
                <a:cs typeface="Lucida Sans Unicode" pitchFamily="34" charset="0"/>
              </a:rPr>
              <a:t>est</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l’une</a:t>
            </a:r>
            <a:r>
              <a:rPr lang="en-GB" altLang="fr-FR" dirty="0">
                <a:latin typeface="+mj-lt"/>
                <a:ea typeface="Lucida Sans Unicode" pitchFamily="34" charset="0"/>
                <a:cs typeface="Lucida Sans Unicode" pitchFamily="34" charset="0"/>
              </a:rPr>
              <a:t> des </a:t>
            </a:r>
            <a:r>
              <a:rPr lang="en-GB" altLang="fr-FR" dirty="0" err="1">
                <a:latin typeface="+mj-lt"/>
                <a:ea typeface="Lucida Sans Unicode" pitchFamily="34" charset="0"/>
                <a:cs typeface="Lucida Sans Unicode" pitchFamily="34" charset="0"/>
              </a:rPr>
              <a:t>barrières</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élémentaires</a:t>
            </a:r>
            <a:r>
              <a:rPr lang="en-GB" altLang="fr-FR" dirty="0">
                <a:latin typeface="+mj-lt"/>
                <a:ea typeface="Lucida Sans Unicode" pitchFamily="34" charset="0"/>
                <a:cs typeface="Lucida Sans Unicode" pitchFamily="34" charset="0"/>
              </a:rPr>
              <a:t> pour </a:t>
            </a:r>
            <a:r>
              <a:rPr lang="en-GB" altLang="fr-FR" dirty="0" err="1">
                <a:latin typeface="+mj-lt"/>
                <a:ea typeface="Lucida Sans Unicode" pitchFamily="34" charset="0"/>
                <a:cs typeface="Lucida Sans Unicode" pitchFamily="34" charset="0"/>
              </a:rPr>
              <a:t>prévenir</a:t>
            </a:r>
            <a:r>
              <a:rPr lang="en-GB" altLang="fr-FR" dirty="0">
                <a:latin typeface="+mj-lt"/>
                <a:ea typeface="Lucida Sans Unicode" pitchFamily="34" charset="0"/>
                <a:cs typeface="Lucida Sans Unicode" pitchFamily="34" charset="0"/>
              </a:rPr>
              <a:t> les </a:t>
            </a:r>
            <a:r>
              <a:rPr lang="en-GB" altLang="fr-FR" dirty="0" err="1">
                <a:latin typeface="+mj-lt"/>
                <a:ea typeface="Lucida Sans Unicode" pitchFamily="34" charset="0"/>
                <a:cs typeface="Lucida Sans Unicode" pitchFamily="34" charset="0"/>
              </a:rPr>
              <a:t>attaques</a:t>
            </a:r>
            <a:r>
              <a:rPr lang="en-GB" altLang="fr-FR" dirty="0">
                <a:latin typeface="+mj-lt"/>
                <a:ea typeface="Lucida Sans Unicode" pitchFamily="34" charset="0"/>
                <a:cs typeface="Lucida Sans Unicode" pitchFamily="34" charset="0"/>
              </a:rPr>
              <a:t> par mail avec </a:t>
            </a:r>
            <a:r>
              <a:rPr lang="en-GB" altLang="fr-FR" dirty="0" err="1">
                <a:latin typeface="+mj-lt"/>
                <a:ea typeface="Lucida Sans Unicode" pitchFamily="34" charset="0"/>
                <a:cs typeface="Lucida Sans Unicode" pitchFamily="34" charset="0"/>
              </a:rPr>
              <a:t>une</a:t>
            </a:r>
            <a:r>
              <a:rPr lang="en-GB" altLang="fr-FR" dirty="0">
                <a:latin typeface="+mj-lt"/>
                <a:ea typeface="Lucida Sans Unicode" pitchFamily="34" charset="0"/>
                <a:cs typeface="Lucida Sans Unicode" pitchFamily="34" charset="0"/>
              </a:rPr>
              <a:t> pièce </a:t>
            </a:r>
            <a:r>
              <a:rPr lang="en-GB" altLang="fr-FR" dirty="0" err="1">
                <a:latin typeface="+mj-lt"/>
                <a:ea typeface="Lucida Sans Unicode" pitchFamily="34" charset="0"/>
                <a:cs typeface="Lucida Sans Unicode" pitchFamily="34" charset="0"/>
              </a:rPr>
              <a:t>jointe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malveillante</a:t>
            </a:r>
            <a:r>
              <a:rPr lang="en-GB" altLang="fr-FR" dirty="0">
                <a:latin typeface="+mj-lt"/>
                <a:ea typeface="Lucida Sans Unicode" pitchFamily="34" charset="0"/>
                <a:cs typeface="Lucida Sans Unicode" pitchFamily="34" charset="0"/>
              </a:rPr>
              <a:t>.</a:t>
            </a:r>
          </a:p>
          <a:p>
            <a:pPr eaLnBrk="1" fontAlgn="auto" hangingPunct="1">
              <a:spcBef>
                <a:spcPts val="488"/>
              </a:spcBef>
              <a:spcAft>
                <a:spcPts val="0"/>
              </a:spcAft>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a:pPr>
            <a:r>
              <a:rPr lang="en-GB" altLang="fr-FR" dirty="0">
                <a:latin typeface="+mj-lt"/>
                <a:ea typeface="Lucida Sans Unicode" pitchFamily="34" charset="0"/>
                <a:cs typeface="Lucida Sans Unicode" pitchFamily="34" charset="0"/>
              </a:rPr>
              <a:t>Le plus </a:t>
            </a:r>
            <a:r>
              <a:rPr lang="en-GB" altLang="fr-FR" dirty="0" err="1">
                <a:latin typeface="+mj-lt"/>
                <a:ea typeface="Lucida Sans Unicode" pitchFamily="34" charset="0"/>
                <a:cs typeface="Lucida Sans Unicode" pitchFamily="34" charset="0"/>
              </a:rPr>
              <a:t>souvent</a:t>
            </a:r>
            <a:r>
              <a:rPr lang="en-GB" altLang="fr-FR" dirty="0">
                <a:latin typeface="+mj-lt"/>
                <a:ea typeface="Lucida Sans Unicode" pitchFamily="34" charset="0"/>
                <a:cs typeface="Lucida Sans Unicode" pitchFamily="34" charset="0"/>
              </a:rPr>
              <a:t>, un simple </a:t>
            </a:r>
            <a:r>
              <a:rPr lang="en-GB" altLang="fr-FR" dirty="0" err="1">
                <a:latin typeface="+mj-lt"/>
                <a:ea typeface="Lucida Sans Unicode" pitchFamily="34" charset="0"/>
                <a:cs typeface="Lucida Sans Unicode" pitchFamily="34" charset="0"/>
              </a:rPr>
              <a:t>contrôle</a:t>
            </a:r>
            <a:r>
              <a:rPr lang="en-GB" altLang="fr-FR" dirty="0">
                <a:latin typeface="+mj-lt"/>
                <a:ea typeface="Lucida Sans Unicode" pitchFamily="34" charset="0"/>
                <a:cs typeface="Lucida Sans Unicode" pitchFamily="34" charset="0"/>
              </a:rPr>
              <a:t> de </a:t>
            </a:r>
            <a:r>
              <a:rPr lang="en-GB" altLang="fr-FR" dirty="0" err="1">
                <a:latin typeface="+mj-lt"/>
                <a:ea typeface="Lucida Sans Unicode" pitchFamily="34" charset="0"/>
                <a:cs typeface="Lucida Sans Unicode" pitchFamily="34" charset="0"/>
              </a:rPr>
              <a:t>l’émetteur</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permet</a:t>
            </a:r>
            <a:r>
              <a:rPr lang="en-GB" altLang="fr-FR" dirty="0">
                <a:latin typeface="+mj-lt"/>
                <a:ea typeface="Lucida Sans Unicode" pitchFamily="34" charset="0"/>
                <a:cs typeface="Lucida Sans Unicode" pitchFamily="34" charset="0"/>
              </a:rPr>
              <a:t> de se </a:t>
            </a:r>
            <a:r>
              <a:rPr lang="en-GB" altLang="fr-FR" dirty="0" err="1">
                <a:latin typeface="+mj-lt"/>
                <a:ea typeface="Lucida Sans Unicode" pitchFamily="34" charset="0"/>
                <a:cs typeface="Lucida Sans Unicode" pitchFamily="34" charset="0"/>
              </a:rPr>
              <a:t>donner</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une</a:t>
            </a:r>
            <a:r>
              <a:rPr lang="en-GB" altLang="fr-FR" dirty="0">
                <a:latin typeface="+mj-lt"/>
                <a:ea typeface="Lucida Sans Unicode" pitchFamily="34" charset="0"/>
                <a:cs typeface="Lucida Sans Unicode" pitchFamily="34" charset="0"/>
              </a:rPr>
              <a:t> idée de la </a:t>
            </a:r>
            <a:r>
              <a:rPr lang="en-GB" altLang="fr-FR" dirty="0" err="1">
                <a:latin typeface="+mj-lt"/>
                <a:ea typeface="Lucida Sans Unicode" pitchFamily="34" charset="0"/>
                <a:cs typeface="Lucida Sans Unicode" pitchFamily="34" charset="0"/>
              </a:rPr>
              <a:t>légitimité</a:t>
            </a:r>
            <a:r>
              <a:rPr lang="en-GB" altLang="fr-FR" dirty="0">
                <a:latin typeface="+mj-lt"/>
                <a:ea typeface="Lucida Sans Unicode" pitchFamily="34" charset="0"/>
                <a:cs typeface="Lucida Sans Unicode" pitchFamily="34" charset="0"/>
              </a:rPr>
              <a:t> du mail.</a:t>
            </a:r>
          </a:p>
          <a:p>
            <a:pPr eaLnBrk="1" fontAlgn="auto" hangingPunct="1">
              <a:spcBef>
                <a:spcPts val="488"/>
              </a:spcBef>
              <a:spcAft>
                <a:spcPts val="0"/>
              </a:spcAft>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a:pPr>
            <a:r>
              <a:rPr lang="en-GB" altLang="fr-FR" dirty="0">
                <a:latin typeface="+mj-lt"/>
                <a:ea typeface="Lucida Sans Unicode" pitchFamily="34" charset="0"/>
                <a:cs typeface="Lucida Sans Unicode" pitchFamily="34" charset="0"/>
              </a:rPr>
              <a:t>Il </a:t>
            </a:r>
            <a:r>
              <a:rPr lang="en-GB" altLang="fr-FR" dirty="0" err="1">
                <a:latin typeface="+mj-lt"/>
                <a:ea typeface="Lucida Sans Unicode" pitchFamily="34" charset="0"/>
                <a:cs typeface="Lucida Sans Unicode" pitchFamily="34" charset="0"/>
              </a:rPr>
              <a:t>permet</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également</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d’identifier</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si</a:t>
            </a:r>
            <a:r>
              <a:rPr lang="en-GB" altLang="fr-FR" dirty="0">
                <a:latin typeface="+mj-lt"/>
                <a:ea typeface="Lucida Sans Unicode" pitchFamily="34" charset="0"/>
                <a:cs typeface="Lucida Sans Unicode" pitchFamily="34" charset="0"/>
              </a:rPr>
              <a:t> le </a:t>
            </a:r>
            <a:r>
              <a:rPr lang="en-GB" altLang="fr-FR" dirty="0" err="1">
                <a:latin typeface="+mj-lt"/>
                <a:ea typeface="Lucida Sans Unicode" pitchFamily="34" charset="0"/>
                <a:cs typeface="Lucida Sans Unicode" pitchFamily="34" charset="0"/>
              </a:rPr>
              <a:t>courriel</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vient</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d’Internet</a:t>
            </a:r>
            <a:r>
              <a:rPr lang="en-GB" altLang="fr-FR" dirty="0">
                <a:latin typeface="+mj-lt"/>
                <a:ea typeface="Lucida Sans Unicode" pitchFamily="34" charset="0"/>
                <a:cs typeface="Lucida Sans Unicode" pitchFamily="34" charset="0"/>
              </a:rPr>
              <a:t> ou </a:t>
            </a:r>
            <a:r>
              <a:rPr lang="en-GB" altLang="fr-FR" dirty="0" err="1">
                <a:latin typeface="+mj-lt"/>
                <a:ea typeface="Lucida Sans Unicode" pitchFamily="34" charset="0"/>
                <a:cs typeface="Lucida Sans Unicode" pitchFamily="34" charset="0"/>
              </a:rPr>
              <a:t>d’Intradef</a:t>
            </a:r>
            <a:r>
              <a:rPr lang="en-GB" altLang="fr-FR" dirty="0">
                <a:latin typeface="+mj-lt"/>
                <a:ea typeface="Lucida Sans Unicode" pitchFamily="34" charset="0"/>
                <a:cs typeface="Lucida Sans Unicode" pitchFamily="34" charset="0"/>
              </a:rPr>
              <a:t> et </a:t>
            </a:r>
            <a:r>
              <a:rPr lang="en-GB" altLang="fr-FR" dirty="0" err="1">
                <a:latin typeface="+mj-lt"/>
                <a:ea typeface="Lucida Sans Unicode" pitchFamily="34" charset="0"/>
                <a:cs typeface="Lucida Sans Unicode" pitchFamily="34" charset="0"/>
              </a:rPr>
              <a:t>évite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une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fuite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d’informations</a:t>
            </a:r>
            <a:r>
              <a:rPr lang="en-GB" altLang="fr-FR" dirty="0">
                <a:latin typeface="+mj-lt"/>
                <a:ea typeface="Lucida Sans Unicode" pitchFamily="34" charset="0"/>
                <a:cs typeface="Lucida Sans Unicode" pitchFamily="34" charset="0"/>
              </a:rPr>
              <a:t> en </a:t>
            </a:r>
            <a:r>
              <a:rPr lang="en-GB" altLang="fr-FR" dirty="0" err="1">
                <a:latin typeface="+mj-lt"/>
                <a:ea typeface="Lucida Sans Unicode" pitchFamily="34" charset="0"/>
                <a:cs typeface="Lucida Sans Unicode" pitchFamily="34" charset="0"/>
              </a:rPr>
              <a:t>cas</a:t>
            </a:r>
            <a:r>
              <a:rPr lang="en-GB" altLang="fr-FR" dirty="0">
                <a:latin typeface="+mj-lt"/>
                <a:ea typeface="Lucida Sans Unicode" pitchFamily="34" charset="0"/>
                <a:cs typeface="Lucida Sans Unicode" pitchFamily="34" charset="0"/>
              </a:rPr>
              <a:t> de </a:t>
            </a:r>
            <a:r>
              <a:rPr lang="en-GB" altLang="fr-FR" dirty="0" err="1">
                <a:latin typeface="+mj-lt"/>
                <a:ea typeface="Lucida Sans Unicode" pitchFamily="34" charset="0"/>
                <a:cs typeface="Lucida Sans Unicode" pitchFamily="34" charset="0"/>
              </a:rPr>
              <a:t>réponse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attendue</a:t>
            </a:r>
            <a:r>
              <a:rPr lang="en-GB" altLang="fr-FR" dirty="0">
                <a:latin typeface="+mj-lt"/>
                <a:ea typeface="Lucida Sans Unicode" pitchFamily="34" charset="0"/>
                <a:cs typeface="Lucida Sans Unicode" pitchFamily="34" charset="0"/>
              </a:rPr>
              <a:t>.</a:t>
            </a:r>
          </a:p>
          <a:p>
            <a:pPr eaLnBrk="1" fontAlgn="auto" hangingPunct="1">
              <a:spcBef>
                <a:spcPts val="488"/>
              </a:spcBef>
              <a:spcAft>
                <a:spcPts val="0"/>
              </a:spcAft>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a:pPr>
            <a:r>
              <a:rPr lang="en-GB" altLang="fr-FR" dirty="0">
                <a:latin typeface="+mj-lt"/>
                <a:ea typeface="Lucida Sans Unicode" pitchFamily="34" charset="0"/>
                <a:cs typeface="Lucida Sans Unicode" pitchFamily="34" charset="0"/>
              </a:rPr>
              <a:t>Avant </a:t>
            </a:r>
            <a:r>
              <a:rPr lang="en-GB" altLang="fr-FR" dirty="0" err="1">
                <a:latin typeface="+mj-lt"/>
                <a:ea typeface="Lucida Sans Unicode" pitchFamily="34" charset="0"/>
                <a:cs typeface="Lucida Sans Unicode" pitchFamily="34" charset="0"/>
              </a:rPr>
              <a:t>d’ouvrir</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une</a:t>
            </a:r>
            <a:r>
              <a:rPr lang="en-GB" altLang="fr-FR" dirty="0">
                <a:latin typeface="+mj-lt"/>
                <a:ea typeface="Lucida Sans Unicode" pitchFamily="34" charset="0"/>
                <a:cs typeface="Lucida Sans Unicode" pitchFamily="34" charset="0"/>
              </a:rPr>
              <a:t> pièce </a:t>
            </a:r>
            <a:r>
              <a:rPr lang="en-GB" altLang="fr-FR" dirty="0" err="1">
                <a:latin typeface="+mj-lt"/>
                <a:ea typeface="Lucida Sans Unicode" pitchFamily="34" charset="0"/>
                <a:cs typeface="Lucida Sans Unicode" pitchFamily="34" charset="0"/>
              </a:rPr>
              <a:t>jointe</a:t>
            </a:r>
            <a:r>
              <a:rPr lang="en-GB" altLang="fr-FR" dirty="0">
                <a:latin typeface="+mj-lt"/>
                <a:ea typeface="Lucida Sans Unicode" pitchFamily="34" charset="0"/>
                <a:cs typeface="Lucida Sans Unicode" pitchFamily="34" charset="0"/>
              </a:rPr>
              <a:t> ou de </a:t>
            </a:r>
            <a:r>
              <a:rPr lang="en-GB" altLang="fr-FR" dirty="0" err="1">
                <a:latin typeface="+mj-lt"/>
                <a:ea typeface="Lucida Sans Unicode" pitchFamily="34" charset="0"/>
                <a:cs typeface="Lucida Sans Unicode" pitchFamily="34" charset="0"/>
              </a:rPr>
              <a:t>cliquer</a:t>
            </a:r>
            <a:r>
              <a:rPr lang="en-GB" altLang="fr-FR" dirty="0">
                <a:latin typeface="+mj-lt"/>
                <a:ea typeface="Lucida Sans Unicode" pitchFamily="34" charset="0"/>
                <a:cs typeface="Lucida Sans Unicode" pitchFamily="34" charset="0"/>
              </a:rPr>
              <a:t> sur un lien </a:t>
            </a:r>
            <a:r>
              <a:rPr lang="en-GB" altLang="fr-FR" dirty="0" err="1">
                <a:latin typeface="+mj-lt"/>
                <a:ea typeface="Lucida Sans Unicode" pitchFamily="34" charset="0"/>
                <a:cs typeface="Lucida Sans Unicode" pitchFamily="34" charset="0"/>
              </a:rPr>
              <a:t>contenu</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dans</a:t>
            </a:r>
            <a:r>
              <a:rPr lang="en-GB" altLang="fr-FR" dirty="0">
                <a:latin typeface="+mj-lt"/>
                <a:ea typeface="Lucida Sans Unicode" pitchFamily="34" charset="0"/>
                <a:cs typeface="Lucida Sans Unicode" pitchFamily="34" charset="0"/>
              </a:rPr>
              <a:t> le mail, </a:t>
            </a:r>
            <a:r>
              <a:rPr lang="en-GB" altLang="fr-FR" dirty="0" err="1">
                <a:latin typeface="+mj-lt"/>
                <a:ea typeface="Lucida Sans Unicode" pitchFamily="34" charset="0"/>
                <a:cs typeface="Lucida Sans Unicode" pitchFamily="34" charset="0"/>
              </a:rPr>
              <a:t>vérifiez</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que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l’expéditeur</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est</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connu</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que</a:t>
            </a:r>
            <a:r>
              <a:rPr lang="en-GB" altLang="fr-FR" dirty="0">
                <a:latin typeface="+mj-lt"/>
                <a:ea typeface="Lucida Sans Unicode" pitchFamily="34" charset="0"/>
                <a:cs typeface="Lucida Sans Unicode" pitchFamily="34" charset="0"/>
              </a:rPr>
              <a:t> le </a:t>
            </a:r>
            <a:r>
              <a:rPr lang="en-GB" altLang="fr-FR" dirty="0" err="1">
                <a:latin typeface="+mj-lt"/>
                <a:ea typeface="Lucida Sans Unicode" pitchFamily="34" charset="0"/>
                <a:cs typeface="Lucida Sans Unicode" pitchFamily="34" charset="0"/>
              </a:rPr>
              <a:t>libellé</a:t>
            </a:r>
            <a:r>
              <a:rPr lang="en-GB" altLang="fr-FR" dirty="0">
                <a:latin typeface="+mj-lt"/>
                <a:ea typeface="Lucida Sans Unicode" pitchFamily="34" charset="0"/>
                <a:cs typeface="Lucida Sans Unicode" pitchFamily="34" charset="0"/>
              </a:rPr>
              <a:t> du </a:t>
            </a:r>
            <a:r>
              <a:rPr lang="en-GB" altLang="fr-FR" dirty="0" err="1">
                <a:latin typeface="+mj-lt"/>
                <a:ea typeface="Lucida Sans Unicode" pitchFamily="34" charset="0"/>
                <a:cs typeface="Lucida Sans Unicode" pitchFamily="34" charset="0"/>
              </a:rPr>
              <a:t>courriel</a:t>
            </a:r>
            <a:r>
              <a:rPr lang="en-GB" altLang="fr-FR" dirty="0">
                <a:latin typeface="+mj-lt"/>
                <a:ea typeface="Lucida Sans Unicode" pitchFamily="34" charset="0"/>
                <a:cs typeface="Lucida Sans Unicode" pitchFamily="34" charset="0"/>
              </a:rPr>
              <a:t> et la pièce </a:t>
            </a:r>
            <a:r>
              <a:rPr lang="en-GB" altLang="fr-FR" dirty="0" err="1">
                <a:latin typeface="+mj-lt"/>
                <a:ea typeface="Lucida Sans Unicode" pitchFamily="34" charset="0"/>
                <a:cs typeface="Lucida Sans Unicode" pitchFamily="34" charset="0"/>
              </a:rPr>
              <a:t>jointe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sont</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cohérents</a:t>
            </a:r>
            <a:r>
              <a:rPr lang="en-GB" altLang="fr-FR" dirty="0">
                <a:latin typeface="+mj-lt"/>
                <a:ea typeface="Lucida Sans Unicode" pitchFamily="34" charset="0"/>
                <a:cs typeface="Lucida Sans Unicode" pitchFamily="34" charset="0"/>
              </a:rPr>
              <a:t> et </a:t>
            </a:r>
            <a:r>
              <a:rPr lang="en-GB" altLang="fr-FR" dirty="0" err="1">
                <a:latin typeface="+mj-lt"/>
                <a:ea typeface="Lucida Sans Unicode" pitchFamily="34" charset="0"/>
                <a:cs typeface="Lucida Sans Unicode" pitchFamily="34" charset="0"/>
              </a:rPr>
              <a:t>que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l’heure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d’envoi</a:t>
            </a:r>
            <a:r>
              <a:rPr lang="en-GB" altLang="fr-FR" dirty="0">
                <a:latin typeface="+mj-lt"/>
                <a:ea typeface="Lucida Sans Unicode" pitchFamily="34" charset="0"/>
                <a:cs typeface="Lucida Sans Unicode" pitchFamily="34" charset="0"/>
              </a:rPr>
              <a:t> et la date correspondent à </a:t>
            </a:r>
            <a:r>
              <a:rPr lang="en-GB" altLang="fr-FR" dirty="0" err="1">
                <a:latin typeface="+mj-lt"/>
                <a:ea typeface="Lucida Sans Unicode" pitchFamily="34" charset="0"/>
                <a:cs typeface="Lucida Sans Unicode" pitchFamily="34" charset="0"/>
              </a:rPr>
              <a:t>une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activité</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normale</a:t>
            </a:r>
            <a:r>
              <a:rPr lang="en-GB" altLang="fr-FR" dirty="0">
                <a:latin typeface="+mj-lt"/>
                <a:ea typeface="Lucida Sans Unicode" pitchFamily="34" charset="0"/>
                <a:cs typeface="Lucida Sans Unicode" pitchFamily="34" charset="0"/>
              </a:rPr>
              <a:t>. </a:t>
            </a:r>
          </a:p>
          <a:p>
            <a:pPr eaLnBrk="1" fontAlgn="auto" hangingPunct="1">
              <a:spcBef>
                <a:spcPts val="488"/>
              </a:spcBef>
              <a:spcAft>
                <a:spcPts val="0"/>
              </a:spcAft>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a:pPr>
            <a:r>
              <a:rPr lang="en-GB" altLang="fr-FR" dirty="0">
                <a:latin typeface="+mj-lt"/>
                <a:ea typeface="Lucida Sans Unicode" pitchFamily="34" charset="0"/>
                <a:cs typeface="Lucida Sans Unicode" pitchFamily="34" charset="0"/>
              </a:rPr>
              <a:t>Si </a:t>
            </a:r>
            <a:r>
              <a:rPr lang="en-GB" altLang="fr-FR" dirty="0" err="1">
                <a:latin typeface="+mj-lt"/>
                <a:ea typeface="Lucida Sans Unicode" pitchFamily="34" charset="0"/>
                <a:cs typeface="Lucida Sans Unicode" pitchFamily="34" charset="0"/>
              </a:rPr>
              <a:t>vous</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recevez</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une</a:t>
            </a:r>
            <a:r>
              <a:rPr lang="en-GB" altLang="fr-FR" dirty="0">
                <a:latin typeface="+mj-lt"/>
                <a:ea typeface="Lucida Sans Unicode" pitchFamily="34" charset="0"/>
                <a:cs typeface="Lucida Sans Unicode" pitchFamily="34" charset="0"/>
              </a:rPr>
              <a:t> pièce </a:t>
            </a:r>
            <a:r>
              <a:rPr lang="en-GB" altLang="fr-FR" dirty="0" err="1">
                <a:latin typeface="+mj-lt"/>
                <a:ea typeface="Lucida Sans Unicode" pitchFamily="34" charset="0"/>
                <a:cs typeface="Lucida Sans Unicode" pitchFamily="34" charset="0"/>
              </a:rPr>
              <a:t>jointe</a:t>
            </a:r>
            <a:r>
              <a:rPr lang="en-GB" altLang="fr-FR" dirty="0">
                <a:latin typeface="+mj-lt"/>
                <a:ea typeface="Lucida Sans Unicode" pitchFamily="34" charset="0"/>
                <a:cs typeface="Lucida Sans Unicode" pitchFamily="34" charset="0"/>
              </a:rPr>
              <a:t> et </a:t>
            </a:r>
            <a:r>
              <a:rPr lang="en-GB" altLang="fr-FR" dirty="0" err="1">
                <a:latin typeface="+mj-lt"/>
                <a:ea typeface="Lucida Sans Unicode" pitchFamily="34" charset="0"/>
                <a:cs typeface="Lucida Sans Unicode" pitchFamily="34" charset="0"/>
              </a:rPr>
              <a:t>que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vous</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avez</a:t>
            </a:r>
            <a:r>
              <a:rPr lang="en-GB" altLang="fr-FR" dirty="0">
                <a:latin typeface="+mj-lt"/>
                <a:ea typeface="Lucida Sans Unicode" pitchFamily="34" charset="0"/>
                <a:cs typeface="Lucida Sans Unicode" pitchFamily="34" charset="0"/>
              </a:rPr>
              <a:t> un fort </a:t>
            </a:r>
            <a:r>
              <a:rPr lang="en-GB" altLang="fr-FR" dirty="0" err="1">
                <a:latin typeface="+mj-lt"/>
                <a:ea typeface="Lucida Sans Unicode" pitchFamily="34" charset="0"/>
                <a:cs typeface="Lucida Sans Unicode" pitchFamily="34" charset="0"/>
              </a:rPr>
              <a:t>doute</a:t>
            </a:r>
            <a:r>
              <a:rPr lang="en-GB" altLang="fr-FR" dirty="0">
                <a:latin typeface="+mj-lt"/>
                <a:ea typeface="Lucida Sans Unicode" pitchFamily="34" charset="0"/>
                <a:cs typeface="Lucida Sans Unicode" pitchFamily="34" charset="0"/>
              </a:rPr>
              <a:t> sur </a:t>
            </a:r>
            <a:r>
              <a:rPr lang="en-GB" altLang="fr-FR" dirty="0" err="1">
                <a:latin typeface="+mj-lt"/>
                <a:ea typeface="Lucida Sans Unicode" pitchFamily="34" charset="0"/>
                <a:cs typeface="Lucida Sans Unicode" pitchFamily="34" charset="0"/>
              </a:rPr>
              <a:t>sa</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légitimité</a:t>
            </a:r>
            <a:r>
              <a:rPr lang="en-GB" altLang="fr-FR" dirty="0">
                <a:latin typeface="+mj-lt"/>
                <a:ea typeface="Lucida Sans Unicode" pitchFamily="34" charset="0"/>
                <a:cs typeface="Lucida Sans Unicode" pitchFamily="34" charset="0"/>
              </a:rPr>
              <a:t>, et </a:t>
            </a:r>
            <a:r>
              <a:rPr lang="en-GB" altLang="fr-FR" dirty="0" err="1">
                <a:latin typeface="+mj-lt"/>
                <a:ea typeface="Lucida Sans Unicode" pitchFamily="34" charset="0"/>
                <a:cs typeface="Lucida Sans Unicode" pitchFamily="34" charset="0"/>
              </a:rPr>
              <a:t>même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si</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votre</a:t>
            </a:r>
            <a:r>
              <a:rPr lang="en-GB" altLang="fr-FR" dirty="0">
                <a:latin typeface="+mj-lt"/>
                <a:ea typeface="Lucida Sans Unicode" pitchFamily="34" charset="0"/>
                <a:cs typeface="Lucida Sans Unicode" pitchFamily="34" charset="0"/>
              </a:rPr>
              <a:t> antivirus </a:t>
            </a:r>
            <a:r>
              <a:rPr lang="en-GB" altLang="fr-FR" dirty="0" err="1">
                <a:latin typeface="+mj-lt"/>
                <a:ea typeface="Lucida Sans Unicode" pitchFamily="34" charset="0"/>
                <a:cs typeface="Lucida Sans Unicode" pitchFamily="34" charset="0"/>
              </a:rPr>
              <a:t>n’a</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rien</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détecté</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d’anormal</a:t>
            </a:r>
            <a:r>
              <a:rPr lang="en-GB" altLang="fr-FR" dirty="0">
                <a:latin typeface="+mj-lt"/>
                <a:ea typeface="Lucida Sans Unicode" pitchFamily="34" charset="0"/>
                <a:cs typeface="Lucida Sans Unicode" pitchFamily="34" charset="0"/>
              </a:rPr>
              <a:t>, le bon </a:t>
            </a:r>
            <a:r>
              <a:rPr lang="en-GB" altLang="fr-FR" dirty="0" err="1">
                <a:latin typeface="+mj-lt"/>
                <a:ea typeface="Lucida Sans Unicode" pitchFamily="34" charset="0"/>
                <a:cs typeface="Lucida Sans Unicode" pitchFamily="34" charset="0"/>
              </a:rPr>
              <a:t>réflexe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est</a:t>
            </a:r>
            <a:r>
              <a:rPr lang="en-GB" altLang="fr-FR" dirty="0">
                <a:latin typeface="+mj-lt"/>
                <a:ea typeface="Lucida Sans Unicode" pitchFamily="34" charset="0"/>
                <a:cs typeface="Lucida Sans Unicode" pitchFamily="34" charset="0"/>
              </a:rPr>
              <a:t> de conserver le message et de le </a:t>
            </a:r>
            <a:r>
              <a:rPr lang="en-GB" altLang="fr-FR" dirty="0" err="1">
                <a:latin typeface="+mj-lt"/>
                <a:ea typeface="Lucida Sans Unicode" pitchFamily="34" charset="0"/>
                <a:cs typeface="Lucida Sans Unicode" pitchFamily="34" charset="0"/>
              </a:rPr>
              <a:t>signaler</a:t>
            </a:r>
            <a:r>
              <a:rPr lang="en-GB" altLang="fr-FR" dirty="0">
                <a:latin typeface="+mj-lt"/>
                <a:ea typeface="Lucida Sans Unicode" pitchFamily="34" charset="0"/>
                <a:cs typeface="Lucida Sans Unicode" pitchFamily="34" charset="0"/>
              </a:rPr>
              <a:t> à </a:t>
            </a:r>
            <a:r>
              <a:rPr lang="en-GB" altLang="fr-FR" dirty="0" err="1">
                <a:latin typeface="+mj-lt"/>
                <a:ea typeface="Lucida Sans Unicode" pitchFamily="34" charset="0"/>
                <a:cs typeface="Lucida Sans Unicode" pitchFamily="34" charset="0"/>
              </a:rPr>
              <a:t>votre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correspondant</a:t>
            </a:r>
            <a:r>
              <a:rPr lang="en-GB" altLang="fr-FR" dirty="0">
                <a:latin typeface="+mj-lt"/>
                <a:ea typeface="Lucida Sans Unicode" pitchFamily="34" charset="0"/>
                <a:cs typeface="Lucida Sans Unicode" pitchFamily="34" charset="0"/>
              </a:rPr>
              <a:t> SSI. </a:t>
            </a:r>
            <a:r>
              <a:rPr lang="en-GB" altLang="fr-FR" dirty="0" err="1">
                <a:latin typeface="+mj-lt"/>
                <a:ea typeface="Lucida Sans Unicode" pitchFamily="34" charset="0"/>
                <a:cs typeface="Lucida Sans Unicode" pitchFamily="34" charset="0"/>
              </a:rPr>
              <a:t>Dès</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lors</a:t>
            </a:r>
            <a:r>
              <a:rPr lang="en-GB" altLang="fr-FR" dirty="0">
                <a:latin typeface="+mj-lt"/>
                <a:ea typeface="Lucida Sans Unicode" pitchFamily="34" charset="0"/>
                <a:cs typeface="Lucida Sans Unicode" pitchFamily="34" charset="0"/>
              </a:rPr>
              <a:t>, le </a:t>
            </a:r>
            <a:r>
              <a:rPr lang="en-GB" altLang="fr-FR" dirty="0" err="1">
                <a:latin typeface="+mj-lt"/>
                <a:ea typeface="Lucida Sans Unicode" pitchFamily="34" charset="0"/>
                <a:cs typeface="Lucida Sans Unicode" pitchFamily="34" charset="0"/>
              </a:rPr>
              <a:t>fichier</a:t>
            </a:r>
            <a:r>
              <a:rPr lang="en-GB" altLang="fr-FR" dirty="0">
                <a:latin typeface="+mj-lt"/>
                <a:ea typeface="Lucida Sans Unicode" pitchFamily="34" charset="0"/>
                <a:cs typeface="Lucida Sans Unicode" pitchFamily="34" charset="0"/>
              </a:rPr>
              <a:t> sera </a:t>
            </a:r>
            <a:r>
              <a:rPr lang="en-GB" altLang="fr-FR" dirty="0" err="1">
                <a:latin typeface="+mj-lt"/>
                <a:ea typeface="Lucida Sans Unicode" pitchFamily="34" charset="0"/>
                <a:cs typeface="Lucida Sans Unicode" pitchFamily="34" charset="0"/>
              </a:rPr>
              <a:t>analysé</a:t>
            </a:r>
            <a:r>
              <a:rPr lang="en-GB" altLang="fr-FR" dirty="0">
                <a:latin typeface="+mj-lt"/>
                <a:ea typeface="Lucida Sans Unicode" pitchFamily="34" charset="0"/>
                <a:cs typeface="Lucida Sans Unicode" pitchFamily="34" charset="0"/>
              </a:rPr>
              <a:t> via </a:t>
            </a:r>
            <a:r>
              <a:rPr lang="en-GB" altLang="fr-FR" dirty="0" err="1">
                <a:latin typeface="+mj-lt"/>
                <a:ea typeface="Lucida Sans Unicode" pitchFamily="34" charset="0"/>
                <a:cs typeface="Lucida Sans Unicode" pitchFamily="34" charset="0"/>
              </a:rPr>
              <a:t>une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procédure</a:t>
            </a:r>
            <a:r>
              <a:rPr lang="en-GB" altLang="fr-FR" dirty="0">
                <a:latin typeface="+mj-lt"/>
                <a:ea typeface="Lucida Sans Unicode" pitchFamily="34" charset="0"/>
                <a:cs typeface="Lucida Sans Unicode" pitchFamily="34" charset="0"/>
              </a:rPr>
              <a:t> </a:t>
            </a:r>
            <a:r>
              <a:rPr lang="en-GB" altLang="fr-FR" dirty="0" err="1">
                <a:latin typeface="+mj-lt"/>
                <a:ea typeface="Lucida Sans Unicode" pitchFamily="34" charset="0"/>
                <a:cs typeface="Lucida Sans Unicode" pitchFamily="34" charset="0"/>
              </a:rPr>
              <a:t>sécurisée</a:t>
            </a:r>
            <a:r>
              <a:rPr lang="en-GB" altLang="fr-FR" dirty="0">
                <a:latin typeface="+mj-lt"/>
                <a:ea typeface="Lucida Sans Unicode" pitchFamily="34" charset="0"/>
                <a:cs typeface="Lucida Sans Unicode" pitchFamily="34" charset="0"/>
              </a:rPr>
              <a:t>.</a:t>
            </a:r>
          </a:p>
        </p:txBody>
      </p:sp>
      <p:sp>
        <p:nvSpPr>
          <p:cNvPr id="70660"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92AF6CA7-B08E-4504-92EC-F64A3874253B}" type="slidenum">
              <a:rPr lang="fr-FR" altLang="fr-FR" smtClean="0"/>
              <a:pPr fontAlgn="base">
                <a:spcBef>
                  <a:spcPct val="0"/>
                </a:spcBef>
                <a:spcAft>
                  <a:spcPct val="0"/>
                </a:spcAft>
                <a:defRPr/>
              </a:pPr>
              <a:t>26</a:t>
            </a:fld>
            <a:endParaRPr lang="fr-FR" altLang="fr-FR"/>
          </a:p>
        </p:txBody>
      </p:sp>
    </p:spTree>
    <p:extLst>
      <p:ext uri="{BB962C8B-B14F-4D97-AF65-F5344CB8AC3E}">
        <p14:creationId xmlns:p14="http://schemas.microsoft.com/office/powerpoint/2010/main" val="42065225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dirty="0"/>
              <a:t>N’envoyez pas de fichiers sensibles par Internet sans protection.</a:t>
            </a:r>
          </a:p>
          <a:p>
            <a:pPr eaLnBrk="1" hangingPunct="1">
              <a:spcBef>
                <a:spcPct val="0"/>
              </a:spcBef>
            </a:pPr>
            <a:r>
              <a:rPr lang="fr-FR" altLang="fr-FR" dirty="0"/>
              <a:t>Seuls des messages ou des fichiers de niveau NON PROTÉGÉ peuvent être envoyés sans chiffrement sur Internet car, ce faisant, ils deviennent accessibles à des tiers.</a:t>
            </a:r>
          </a:p>
          <a:p>
            <a:pPr eaLnBrk="1" hangingPunct="1">
              <a:spcBef>
                <a:spcPct val="0"/>
              </a:spcBef>
            </a:pPr>
            <a:r>
              <a:rPr lang="fr-FR" altLang="fr-FR" dirty="0"/>
              <a:t>Si vous souhaitez envoyer vers Internet des messages ou des fichiers sensibles, par exemple que vous réservez seulement à une FREMM PROVENCE, consultez votre correspondant SSI pour connaître la marche à suivre.</a:t>
            </a:r>
          </a:p>
        </p:txBody>
      </p:sp>
      <p:sp>
        <p:nvSpPr>
          <p:cNvPr id="71684"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9F0E5491-55DC-4552-9E45-93139EB3A5BC}" type="slidenum">
              <a:rPr lang="fr-FR" altLang="fr-FR" smtClean="0"/>
              <a:pPr fontAlgn="base">
                <a:spcBef>
                  <a:spcPct val="0"/>
                </a:spcBef>
                <a:spcAft>
                  <a:spcPct val="0"/>
                </a:spcAft>
                <a:defRPr/>
              </a:pPr>
              <a:t>27</a:t>
            </a:fld>
            <a:endParaRPr lang="fr-FR" altLang="fr-FR"/>
          </a:p>
        </p:txBody>
      </p:sp>
    </p:spTree>
    <p:extLst>
      <p:ext uri="{BB962C8B-B14F-4D97-AF65-F5344CB8AC3E}">
        <p14:creationId xmlns:p14="http://schemas.microsoft.com/office/powerpoint/2010/main" val="1309772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a:t>La sécurité des réseaux dépend de chaque utilisateur.</a:t>
            </a:r>
          </a:p>
          <a:p>
            <a:pPr eaLnBrk="1" hangingPunct="1">
              <a:spcBef>
                <a:spcPct val="0"/>
              </a:spcBef>
            </a:pPr>
            <a:r>
              <a:rPr lang="fr-FR" altLang="fr-FR"/>
              <a:t>Il suffit d’un seul poste infecté pour entraîner la corruption de dizaines de milliers d’autres postes.</a:t>
            </a:r>
          </a:p>
          <a:p>
            <a:pPr eaLnBrk="1" hangingPunct="1">
              <a:spcBef>
                <a:spcPct val="0"/>
              </a:spcBef>
            </a:pPr>
            <a:r>
              <a:rPr lang="fr-FR" altLang="fr-FR"/>
              <a:t>Tout incident lié à une violation intentionnelle de la politique de sécurité est de nature à entraîner des sanctions disciplinaires et pénales.</a:t>
            </a:r>
          </a:p>
        </p:txBody>
      </p:sp>
      <p:sp>
        <p:nvSpPr>
          <p:cNvPr id="7270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6FC91EF4-39B2-4FA7-B11B-9ED9B9F7C12D}" type="slidenum">
              <a:rPr lang="fr-FR" altLang="fr-FR" smtClean="0"/>
              <a:pPr fontAlgn="base">
                <a:spcBef>
                  <a:spcPct val="0"/>
                </a:spcBef>
                <a:spcAft>
                  <a:spcPct val="0"/>
                </a:spcAft>
                <a:defRPr/>
              </a:pPr>
              <a:t>28</a:t>
            </a:fld>
            <a:endParaRPr lang="fr-FR" altLang="fr-FR"/>
          </a:p>
        </p:txBody>
      </p:sp>
    </p:spTree>
    <p:extLst>
      <p:ext uri="{BB962C8B-B14F-4D97-AF65-F5344CB8AC3E}">
        <p14:creationId xmlns:p14="http://schemas.microsoft.com/office/powerpoint/2010/main" val="14263773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Des données liées à des militaires américains, russes et français ont été publiées.</a:t>
            </a:r>
          </a:p>
          <a:p>
            <a:r>
              <a:rPr lang="fr-FR" dirty="0"/>
              <a:t>Des données liées à des militaires américains, russes et français ont été publiées. — Eric Cabanis</a:t>
            </a:r>
          </a:p>
          <a:p>
            <a:r>
              <a:rPr lang="fr-FR" dirty="0"/>
              <a:t>STRAVA</a:t>
            </a:r>
          </a:p>
          <a:p>
            <a:r>
              <a:rPr lang="fr-FR" dirty="0"/>
              <a:t>Géolocalisation de militaires sur </a:t>
            </a:r>
            <a:r>
              <a:rPr lang="fr-FR" dirty="0" err="1"/>
              <a:t>Strava</a:t>
            </a:r>
            <a:r>
              <a:rPr lang="fr-FR" dirty="0"/>
              <a:t>: L'armée française rappelle à ses troupes «les règles élémentaires de sécurité des systèmes d’information»</a:t>
            </a:r>
          </a:p>
          <a:p>
            <a:r>
              <a:rPr lang="fr-FR" dirty="0"/>
              <a:t>Mis à jour le 30/01/18 à 19h48</a:t>
            </a:r>
          </a:p>
          <a:p>
            <a:r>
              <a:rPr lang="fr-FR" dirty="0"/>
              <a:t>Une application sportive a publié une carte dévoilant les données de géolocalisation de ses utilisateurs, révélant au passage les déplacements de soldats en zone de guerre…</a:t>
            </a:r>
          </a:p>
          <a:p>
            <a:r>
              <a:rPr lang="fr-FR" dirty="0"/>
              <a:t>Un petit « rappel » a été transmis aux troupes françaises a confirmé ce mardi l’état-major des armées à 20 Minutes. En cause, les révélations de plusieurs chercheurs américains spécialisés dans la cyberdéfense sur la publication de données potentiellement sensibles via l'application </a:t>
            </a:r>
            <a:r>
              <a:rPr lang="fr-FR" dirty="0" err="1"/>
              <a:t>Strava</a:t>
            </a:r>
            <a:r>
              <a:rPr lang="fr-FR" dirty="0"/>
              <a:t>. Lundi, le Pentagone avait déjà annoncé son intention de « jeter un œil sur notre règlement en la matière pour être certain de notre sécurité opérationnelle et de la protection de nos forces ».</a:t>
            </a:r>
          </a:p>
          <a:p>
            <a:r>
              <a:rPr lang="fr-FR" dirty="0"/>
              <a:t>&gt;&gt; A lire aussi : Le Pentagone appelle les soldats à ne pas cartographier publiquement leur footing</a:t>
            </a:r>
          </a:p>
          <a:p>
            <a:r>
              <a:rPr lang="fr-FR" dirty="0"/>
              <a:t>Dans un communiqué publié lundi sur le blog de la marque, </a:t>
            </a:r>
            <a:r>
              <a:rPr lang="fr-FR" dirty="0" err="1"/>
              <a:t>Strava</a:t>
            </a:r>
            <a:r>
              <a:rPr lang="fr-FR" dirty="0"/>
              <a:t> s’engage à « travailler avec les militaires et les gouvernements pour transmettre d’éventuelles données sensibles ». La carte, dévoilée en novembre dernier, permet en effet de visualiser toutes les activités sportives de ses utilisateurs, qu’ils courent, nagent ou pédalent.</a:t>
            </a:r>
          </a:p>
          <a:p>
            <a:r>
              <a:rPr lang="fr-FR" dirty="0"/>
              <a:t>Préoccupés mais pas alarmistes</a:t>
            </a:r>
          </a:p>
          <a:p>
            <a:r>
              <a:rPr lang="fr-FR" dirty="0"/>
              <a:t>Tobias Schneider, un spécialiste de la sécurité, membre du groupe à l’origine de ces révélations, a souligné que  des sites militaires en Syrie ainsi que la base française de </a:t>
            </a:r>
            <a:r>
              <a:rPr lang="fr-FR" dirty="0" err="1"/>
              <a:t>Madama</a:t>
            </a:r>
            <a:r>
              <a:rPr lang="fr-FR" dirty="0"/>
              <a:t>, dans le nord du Niger, peuvent être </a:t>
            </a:r>
            <a:r>
              <a:rPr lang="fr-FR" dirty="0" err="1"/>
              <a:t>géolocalisés</a:t>
            </a:r>
            <a:r>
              <a:rPr lang="fr-FR" dirty="0"/>
              <a:t>. Rien de nouveau a tenu à relativiser auprès de l’AFP le porte-parole des armées, le colonel </a:t>
            </a:r>
            <a:r>
              <a:rPr lang="fr-FR" dirty="0" err="1"/>
              <a:t>Patrik</a:t>
            </a:r>
            <a:r>
              <a:rPr lang="fr-FR" dirty="0"/>
              <a:t> Steiger.</a:t>
            </a:r>
          </a:p>
          <a:p>
            <a:r>
              <a:rPr lang="fr-FR" dirty="0"/>
              <a:t>« Aucune installation française secrète n’a été révélée » via cette carte, </a:t>
            </a:r>
            <a:r>
              <a:rPr lang="fr-FR" dirty="0" err="1"/>
              <a:t>a-t-il</a:t>
            </a:r>
            <a:r>
              <a:rPr lang="fr-FR" dirty="0"/>
              <a:t> déclaré, en faisant valoir que l’existence de bases à </a:t>
            </a:r>
            <a:r>
              <a:rPr lang="fr-FR" dirty="0" err="1"/>
              <a:t>Madama</a:t>
            </a:r>
            <a:r>
              <a:rPr lang="fr-FR" dirty="0"/>
              <a:t>, à Niger, ou encore à Gao, Tessalit et Kidal, au Mali, était de notoriété publique ». Pas question en revanche d’être naïfs fait savoir l’état-major à 20 Minutes : « Les armées françaises ont pleinement conscience que les nouvelles technologies et l’utilisation des réseaux sociaux peuvent mettre en péril la sécurité des opérations et prennent ce sujet très au sérieux. »</a:t>
            </a:r>
          </a:p>
          <a:p>
            <a:r>
              <a:rPr lang="fr-FR" dirty="0"/>
              <a:t>&gt;&gt; A lire aussi : A Mossoul, la guerre se joue en direct sur les réseaux sociaux</a:t>
            </a:r>
          </a:p>
          <a:p>
            <a:r>
              <a:rPr lang="fr-FR" dirty="0"/>
              <a:t>Des consignes strictes, pas toujours appliquées</a:t>
            </a:r>
          </a:p>
          <a:p>
            <a:r>
              <a:rPr lang="fr-FR" dirty="0"/>
              <a:t>Si des « séances de sensibilisation » sur les risques liés à l’utilisation d’objets connectés et des réseaux sociaux sont proposées aux militaires, l’application des recommandations de l’état-major reste aléatoire. En février 2017, la Délégation à l’information et à la communication de la Défense française avait publié la deuxième mouture de son « Guide du bon usage des réseaux sociaux », où sont développés des conseils pratiques pour les militaires et leurs familles.</a:t>
            </a:r>
          </a:p>
          <a:p>
            <a:r>
              <a:rPr lang="fr-FR" dirty="0"/>
              <a:t>S’ils l’ont lu, certains soldats de l’opération « Barkhane » dans le Sahel ne l’ont pas appliqué. Leurs déplacements sont clairement visibles sur la carte développée par </a:t>
            </a:r>
            <a:r>
              <a:rPr lang="fr-FR" dirty="0" err="1"/>
              <a:t>Strava</a:t>
            </a:r>
            <a:r>
              <a:rPr lang="fr-FR" dirty="0"/>
              <a:t> </a:t>
            </a:r>
            <a:r>
              <a:rPr lang="fr-FR" dirty="0" err="1"/>
              <a:t>Labs</a:t>
            </a:r>
            <a:r>
              <a:rPr lang="fr-FR" dirty="0"/>
              <a:t> grâce au système de géolocalisation de l’application. L’état-major a « rappelé en interne la nécessité de respecter les règles élémentaires de sécurité des systèmes d’information », notamment de « désactiver les fonctions de géolocalisation et de GPS », </a:t>
            </a:r>
            <a:r>
              <a:rPr lang="fr-FR" dirty="0" err="1"/>
              <a:t>a-t-il</a:t>
            </a:r>
            <a:r>
              <a:rPr lang="fr-FR" dirty="0"/>
              <a:t> affirmé mardi.</a:t>
            </a:r>
          </a:p>
          <a:p>
            <a:r>
              <a:rPr lang="fr-FR" dirty="0"/>
              <a:t>« La divulgation de données personnelles (…) nous rappelle que les objets connectés peuvent se révéler de véritables espions », conclut l’état-major.</a:t>
            </a:r>
          </a:p>
          <a:p>
            <a:r>
              <a:rPr lang="fr-FR" dirty="0"/>
              <a:t>H.S. avec AFP</a:t>
            </a:r>
          </a:p>
          <a:p>
            <a:r>
              <a:rPr lang="fr-FR" dirty="0"/>
              <a:t>Mots-clés :</a:t>
            </a:r>
          </a:p>
          <a:p>
            <a:r>
              <a:rPr lang="fr-FR" dirty="0"/>
              <a:t>    armée géolocalisation cybersécurité By the Web militaire </a:t>
            </a:r>
          </a:p>
          <a:p>
            <a:endParaRPr lang="fr-FR" dirty="0"/>
          </a:p>
          <a:p>
            <a:endParaRPr lang="fr-FR" dirty="0"/>
          </a:p>
          <a:p>
            <a:pPr fontAlgn="base"/>
            <a:r>
              <a:rPr lang="fr-FR" sz="1200" b="1" kern="1200" dirty="0">
                <a:solidFill>
                  <a:schemeClr val="tx1"/>
                </a:solidFill>
                <a:effectLst/>
                <a:latin typeface="+mn-lt"/>
                <a:ea typeface="+mn-ea"/>
                <a:cs typeface="+mn-cs"/>
              </a:rPr>
              <a:t>Une application de fitness dévoile l'emplacement de sites militaires américains au Moyen-Orient</a:t>
            </a:r>
          </a:p>
          <a:p>
            <a:pPr fontAlgn="ctr"/>
            <a:r>
              <a:rPr lang="fr-FR" sz="1200" kern="1200" dirty="0">
                <a:solidFill>
                  <a:schemeClr val="tx1"/>
                </a:solidFill>
                <a:effectLst/>
                <a:latin typeface="+mn-lt"/>
                <a:ea typeface="+mn-ea"/>
                <a:cs typeface="+mn-cs"/>
              </a:rPr>
              <a:t>Par </a:t>
            </a:r>
            <a:r>
              <a:rPr lang="fr-FR" sz="1200" b="1" kern="1200" dirty="0" err="1">
                <a:solidFill>
                  <a:schemeClr val="tx1"/>
                </a:solidFill>
                <a:effectLst/>
                <a:latin typeface="+mn-lt"/>
                <a:ea typeface="+mn-ea"/>
                <a:cs typeface="+mn-cs"/>
              </a:rPr>
              <a:t>franceinfo</a:t>
            </a:r>
            <a:r>
              <a:rPr lang="fr-FR" sz="1200" b="1" kern="1200" dirty="0">
                <a:solidFill>
                  <a:schemeClr val="tx1"/>
                </a:solidFill>
                <a:effectLst/>
                <a:latin typeface="+mn-lt"/>
                <a:ea typeface="+mn-ea"/>
                <a:cs typeface="+mn-cs"/>
              </a:rPr>
              <a:t> avec AFP</a:t>
            </a:r>
            <a:r>
              <a:rPr lang="fr-FR" sz="1200" kern="1200" dirty="0">
                <a:solidFill>
                  <a:schemeClr val="tx1"/>
                </a:solidFill>
                <a:effectLst/>
                <a:latin typeface="+mn-lt"/>
                <a:ea typeface="+mn-ea"/>
                <a:cs typeface="+mn-cs"/>
              </a:rPr>
              <a:t> – France Télévisions</a:t>
            </a:r>
          </a:p>
          <a:p>
            <a:pPr fontAlgn="base"/>
            <a:r>
              <a:rPr lang="fr-FR" sz="1200" kern="1200" dirty="0">
                <a:solidFill>
                  <a:schemeClr val="tx1"/>
                </a:solidFill>
                <a:effectLst/>
                <a:latin typeface="+mn-lt"/>
                <a:ea typeface="+mn-ea"/>
                <a:cs typeface="+mn-cs"/>
              </a:rPr>
              <a:t>Mis à jour le 29/01/2018 | 08:42 – publié le 29/01/2018 | 08:27</a:t>
            </a:r>
          </a:p>
          <a:p>
            <a:pPr fontAlgn="base"/>
            <a:r>
              <a:rPr lang="fr-FR" sz="1200" b="1" kern="1200" dirty="0">
                <a:solidFill>
                  <a:schemeClr val="tx1"/>
                </a:solidFill>
                <a:effectLst/>
                <a:latin typeface="+mn-lt"/>
                <a:ea typeface="+mn-ea"/>
                <a:cs typeface="+mn-cs"/>
              </a:rPr>
              <a:t>Le système de géolocalisation d'une application de fitness révèle les itinéraires empruntés à proximité des bases en Syrie, en Irak et en Afghanistan. Des données qui pourraient être utilisées par des terroristes pour prévoir des attaques. </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Quand muscler ses abdos peut conduire à indiquer sa position à ses ennemis. Une application de fitness et son système de géolocalisation permettent la diffusion publique de la position de soldats américains et de leurs alliés, une donnée sensible notamment en Afghanistan, en Irak et en Syrie, comme l'a révélé un </a:t>
            </a:r>
            <a:r>
              <a:rPr lang="fr-FR" sz="1200" u="sng" kern="1200" dirty="0">
                <a:solidFill>
                  <a:schemeClr val="tx1"/>
                </a:solidFill>
                <a:effectLst/>
                <a:latin typeface="+mn-lt"/>
                <a:ea typeface="+mn-ea"/>
                <a:cs typeface="+mn-cs"/>
                <a:hlinkClick r:id="rId3"/>
              </a:rPr>
              <a:t>chercheur sur Twitter</a:t>
            </a:r>
            <a:r>
              <a:rPr lang="fr-FR" sz="1200" kern="1200" dirty="0">
                <a:solidFill>
                  <a:schemeClr val="tx1"/>
                </a:solidFill>
                <a:effectLst/>
                <a:latin typeface="+mn-lt"/>
                <a:ea typeface="+mn-ea"/>
                <a:cs typeface="+mn-cs"/>
              </a:rPr>
              <a:t>. La position de certaines bases est connue de groupes combattants susceptibles de les attaquer. Mais la carte créée par le système de géolocalisation de l'application développée par </a:t>
            </a:r>
            <a:r>
              <a:rPr lang="fr-FR" sz="1200" kern="1200" dirty="0" err="1">
                <a:solidFill>
                  <a:schemeClr val="tx1"/>
                </a:solidFill>
                <a:effectLst/>
                <a:latin typeface="+mn-lt"/>
                <a:ea typeface="+mn-ea"/>
                <a:cs typeface="+mn-cs"/>
              </a:rPr>
              <a:t>Strava</a:t>
            </a:r>
            <a:r>
              <a:rPr lang="fr-FR" sz="1200" kern="1200" dirty="0">
                <a:solidFill>
                  <a:schemeClr val="tx1"/>
                </a:solidFill>
                <a:effectLst/>
                <a:latin typeface="+mn-lt"/>
                <a:ea typeface="+mn-ea"/>
                <a:cs typeface="+mn-cs"/>
              </a:rPr>
              <a:t> </a:t>
            </a:r>
            <a:r>
              <a:rPr lang="fr-FR" sz="1200" kern="1200" dirty="0" err="1">
                <a:solidFill>
                  <a:schemeClr val="tx1"/>
                </a:solidFill>
                <a:effectLst/>
                <a:latin typeface="+mn-lt"/>
                <a:ea typeface="+mn-ea"/>
                <a:cs typeface="+mn-cs"/>
              </a:rPr>
              <a:t>Labs</a:t>
            </a:r>
            <a:r>
              <a:rPr lang="fr-FR" sz="1200" kern="1200" dirty="0">
                <a:solidFill>
                  <a:schemeClr val="tx1"/>
                </a:solidFill>
                <a:effectLst/>
                <a:latin typeface="+mn-lt"/>
                <a:ea typeface="+mn-ea"/>
                <a:cs typeface="+mn-cs"/>
              </a:rPr>
              <a:t> est plus précise : elle dévoile des itinéraires empruntés par les soldats à proximité des bases, qui peuvent être utilisés pour prévoir des attaques.</a:t>
            </a:r>
          </a:p>
          <a:p>
            <a:pPr fontAlgn="base"/>
            <a:r>
              <a:rPr lang="fr-FR" sz="1200" kern="1200" dirty="0">
                <a:solidFill>
                  <a:schemeClr val="tx1"/>
                </a:solidFill>
                <a:effectLst/>
                <a:latin typeface="+mn-lt"/>
                <a:ea typeface="+mn-ea"/>
                <a:cs typeface="+mn-cs"/>
              </a:rPr>
              <a:t>Cette carte montre les déplacements des utilisateurs de l'application autour du monde, et indique également l'intensité desdits déplacements sur un parcours donné, formant </a:t>
            </a:r>
            <a:r>
              <a:rPr lang="fr-FR" sz="1200" kern="1200" dirty="0" err="1">
                <a:solidFill>
                  <a:schemeClr val="tx1"/>
                </a:solidFill>
                <a:effectLst/>
                <a:latin typeface="+mn-lt"/>
                <a:ea typeface="+mn-ea"/>
                <a:cs typeface="+mn-cs"/>
              </a:rPr>
              <a:t>une</a:t>
            </a:r>
            <a:r>
              <a:rPr lang="fr-FR" sz="1200" i="1" kern="1200" dirty="0" err="1">
                <a:solidFill>
                  <a:schemeClr val="tx1"/>
                </a:solidFill>
                <a:effectLst/>
                <a:latin typeface="+mn-lt"/>
                <a:ea typeface="+mn-ea"/>
                <a:cs typeface="+mn-cs"/>
              </a:rPr>
              <a:t>"visualisation</a:t>
            </a:r>
            <a:r>
              <a:rPr lang="fr-FR" sz="1200" i="1" kern="1200" dirty="0">
                <a:solidFill>
                  <a:schemeClr val="tx1"/>
                </a:solidFill>
                <a:effectLst/>
                <a:latin typeface="+mn-lt"/>
                <a:ea typeface="+mn-ea"/>
                <a:cs typeface="+mn-cs"/>
              </a:rPr>
              <a:t> en direct du réseau mondial des athlètes de </a:t>
            </a:r>
            <a:r>
              <a:rPr lang="fr-FR" sz="1200" i="1" kern="1200" dirty="0" err="1">
                <a:solidFill>
                  <a:schemeClr val="tx1"/>
                </a:solidFill>
                <a:effectLst/>
                <a:latin typeface="+mn-lt"/>
                <a:ea typeface="+mn-ea"/>
                <a:cs typeface="+mn-cs"/>
              </a:rPr>
              <a:t>Strava</a:t>
            </a:r>
            <a:r>
              <a:rPr lang="fr-FR" sz="1200" i="1" kern="1200" dirty="0">
                <a:solidFill>
                  <a:schemeClr val="tx1"/>
                </a:solidFill>
                <a:effectLst/>
                <a:latin typeface="+mn-lt"/>
                <a:ea typeface="+mn-ea"/>
                <a:cs typeface="+mn-cs"/>
              </a:rPr>
              <a:t>"</a:t>
            </a:r>
            <a:r>
              <a:rPr lang="fr-FR" sz="1200" kern="1200" dirty="0">
                <a:solidFill>
                  <a:schemeClr val="tx1"/>
                </a:solidFill>
                <a:effectLst/>
                <a:latin typeface="+mn-lt"/>
                <a:ea typeface="+mn-ea"/>
                <a:cs typeface="+mn-cs"/>
              </a:rPr>
              <a:t>, selon les développeurs de l'outil. Aux Etats-Unis ou dans l'ouest de l'Europe, la plus grande partie du pays est colorée et ne permet pas vraiment d'identifier un parcours. Mais dans certains pays, des itinéraires ressortent nettement.</a:t>
            </a:r>
          </a:p>
          <a:p>
            <a:pPr fontAlgn="base"/>
            <a:r>
              <a:rPr lang="fr-FR" sz="1200" b="1" kern="1200" dirty="0">
                <a:solidFill>
                  <a:schemeClr val="tx1"/>
                </a:solidFill>
                <a:effectLst/>
                <a:latin typeface="+mn-lt"/>
                <a:ea typeface="+mn-ea"/>
                <a:cs typeface="+mn-cs"/>
              </a:rPr>
              <a:t>"De vrais phares dans la nuit"</a:t>
            </a:r>
          </a:p>
          <a:p>
            <a:pPr fontAlgn="base"/>
            <a:r>
              <a:rPr lang="fr-FR" sz="1200" kern="1200" dirty="0">
                <a:solidFill>
                  <a:schemeClr val="tx1"/>
                </a:solidFill>
                <a:effectLst/>
                <a:latin typeface="+mn-lt"/>
                <a:ea typeface="+mn-ea"/>
                <a:cs typeface="+mn-cs"/>
              </a:rPr>
              <a:t>La carte de l'Irak est majoritairement sombre, signe d'une faible utilisation de l'application </a:t>
            </a:r>
            <a:r>
              <a:rPr lang="fr-FR" sz="1200" kern="1200" dirty="0" err="1">
                <a:solidFill>
                  <a:schemeClr val="tx1"/>
                </a:solidFill>
                <a:effectLst/>
                <a:latin typeface="+mn-lt"/>
                <a:ea typeface="+mn-ea"/>
                <a:cs typeface="+mn-cs"/>
              </a:rPr>
              <a:t>Strava</a:t>
            </a:r>
            <a:r>
              <a:rPr lang="fr-FR" sz="1200" kern="1200" dirty="0">
                <a:solidFill>
                  <a:schemeClr val="tx1"/>
                </a:solidFill>
                <a:effectLst/>
                <a:latin typeface="+mn-lt"/>
                <a:ea typeface="+mn-ea"/>
                <a:cs typeface="+mn-cs"/>
              </a:rPr>
              <a:t>, mais plusieurs bases militaires bien connues, où sont stationnées les forces américaines et leurs alliés, apparaissent en contraste. Cela concerne par exemple les bases de </a:t>
            </a:r>
            <a:r>
              <a:rPr lang="fr-FR" sz="1200" kern="1200" dirty="0" err="1">
                <a:solidFill>
                  <a:schemeClr val="tx1"/>
                </a:solidFill>
                <a:effectLst/>
                <a:latin typeface="+mn-lt"/>
                <a:ea typeface="+mn-ea"/>
                <a:cs typeface="+mn-cs"/>
              </a:rPr>
              <a:t>Taji</a:t>
            </a:r>
            <a:r>
              <a:rPr lang="fr-FR" sz="1200" kern="1200" dirty="0">
                <a:solidFill>
                  <a:schemeClr val="tx1"/>
                </a:solidFill>
                <a:effectLst/>
                <a:latin typeface="+mn-lt"/>
                <a:ea typeface="+mn-ea"/>
                <a:cs typeface="+mn-cs"/>
              </a:rPr>
              <a:t>, au nord de Bagdad, de </a:t>
            </a:r>
            <a:r>
              <a:rPr lang="fr-FR" sz="1200" kern="1200" dirty="0" err="1">
                <a:solidFill>
                  <a:schemeClr val="tx1"/>
                </a:solidFill>
                <a:effectLst/>
                <a:latin typeface="+mn-lt"/>
                <a:ea typeface="+mn-ea"/>
                <a:cs typeface="+mn-cs"/>
              </a:rPr>
              <a:t>Qayyarah</a:t>
            </a:r>
            <a:r>
              <a:rPr lang="fr-FR" sz="1200" kern="1200" dirty="0">
                <a:solidFill>
                  <a:schemeClr val="tx1"/>
                </a:solidFill>
                <a:effectLst/>
                <a:latin typeface="+mn-lt"/>
                <a:ea typeface="+mn-ea"/>
                <a:cs typeface="+mn-cs"/>
              </a:rPr>
              <a:t> au sud de Mossoul, de </a:t>
            </a:r>
            <a:r>
              <a:rPr lang="fr-FR" sz="1200" kern="1200" dirty="0" err="1">
                <a:solidFill>
                  <a:schemeClr val="tx1"/>
                </a:solidFill>
                <a:effectLst/>
                <a:latin typeface="+mn-lt"/>
                <a:ea typeface="+mn-ea"/>
                <a:cs typeface="+mn-cs"/>
              </a:rPr>
              <a:t>Speicher</a:t>
            </a:r>
            <a:r>
              <a:rPr lang="fr-FR" sz="1200" kern="1200" dirty="0">
                <a:solidFill>
                  <a:schemeClr val="tx1"/>
                </a:solidFill>
                <a:effectLst/>
                <a:latin typeface="+mn-lt"/>
                <a:ea typeface="+mn-ea"/>
                <a:cs typeface="+mn-cs"/>
              </a:rPr>
              <a:t> près de </a:t>
            </a:r>
            <a:r>
              <a:rPr lang="fr-FR" sz="1200" kern="1200" dirty="0" err="1">
                <a:solidFill>
                  <a:schemeClr val="tx1"/>
                </a:solidFill>
                <a:effectLst/>
                <a:latin typeface="+mn-lt"/>
                <a:ea typeface="+mn-ea"/>
                <a:cs typeface="+mn-cs"/>
              </a:rPr>
              <a:t>Tikrit</a:t>
            </a:r>
            <a:r>
              <a:rPr lang="fr-FR" sz="1200" kern="1200" dirty="0">
                <a:solidFill>
                  <a:schemeClr val="tx1"/>
                </a:solidFill>
                <a:effectLst/>
                <a:latin typeface="+mn-lt"/>
                <a:ea typeface="+mn-ea"/>
                <a:cs typeface="+mn-cs"/>
              </a:rPr>
              <a:t> et de Al-Asad dans la province d'Al-</a:t>
            </a:r>
            <a:r>
              <a:rPr lang="fr-FR" sz="1200" kern="1200" dirty="0" err="1">
                <a:solidFill>
                  <a:schemeClr val="tx1"/>
                </a:solidFill>
                <a:effectLst/>
                <a:latin typeface="+mn-lt"/>
                <a:ea typeface="+mn-ea"/>
                <a:cs typeface="+mn-cs"/>
              </a:rPr>
              <a:t>Anbar</a:t>
            </a:r>
            <a:r>
              <a:rPr lang="fr-FR" sz="1200" kern="1200" dirty="0">
                <a:solidFill>
                  <a:schemeClr val="tx1"/>
                </a:solidFill>
                <a:effectLst/>
                <a:latin typeface="+mn-lt"/>
                <a:ea typeface="+mn-ea"/>
                <a:cs typeface="+mn-cs"/>
              </a:rPr>
              <a:t>. Mais des sites plus confidentiels sont aussi révélés par la carte, dans le nord et l'ouest de l'Irak.</a:t>
            </a:r>
          </a:p>
          <a:p>
            <a:pPr fontAlgn="base"/>
            <a:r>
              <a:rPr lang="fr-FR" sz="1200" kern="1200" dirty="0">
                <a:solidFill>
                  <a:schemeClr val="tx1"/>
                </a:solidFill>
                <a:effectLst/>
                <a:latin typeface="+mn-lt"/>
                <a:ea typeface="+mn-ea"/>
                <a:cs typeface="+mn-cs"/>
              </a:rPr>
              <a:t>Plus dangereux, des portions de routes se détachent, signe que les utilisateurs de l'application gardaient avec eux leurs appareils pendant leurs déplacements, révélant potentiellement des itinéraires utilisés par l'armée régulièrement. En Afghanistan, des endroits comme la base aérienne de </a:t>
            </a:r>
            <a:r>
              <a:rPr lang="fr-FR" sz="1200" kern="1200" dirty="0" err="1">
                <a:solidFill>
                  <a:schemeClr val="tx1"/>
                </a:solidFill>
                <a:effectLst/>
                <a:latin typeface="+mn-lt"/>
                <a:ea typeface="+mn-ea"/>
                <a:cs typeface="+mn-cs"/>
              </a:rPr>
              <a:t>Bagram</a:t>
            </a:r>
            <a:r>
              <a:rPr lang="fr-FR" sz="1200" kern="1200" dirty="0">
                <a:solidFill>
                  <a:schemeClr val="tx1"/>
                </a:solidFill>
                <a:effectLst/>
                <a:latin typeface="+mn-lt"/>
                <a:ea typeface="+mn-ea"/>
                <a:cs typeface="+mn-cs"/>
              </a:rPr>
              <a:t> ou d'autres sites dans le sud du pays montrent une grande concentration d'activité.</a:t>
            </a:r>
          </a:p>
          <a:p>
            <a:pPr fontAlgn="base"/>
            <a:r>
              <a:rPr lang="fr-FR" sz="1200" kern="1200" dirty="0">
                <a:solidFill>
                  <a:schemeClr val="tx1"/>
                </a:solidFill>
                <a:effectLst/>
                <a:latin typeface="+mn-lt"/>
                <a:ea typeface="+mn-ea"/>
                <a:cs typeface="+mn-cs"/>
              </a:rPr>
              <a:t>Tobias Schneider, un spécialiste de la sécurité qui fait partie du groupe qui a découvert que des bases militaires pouvaient être repérées grâce à la carte, remarque que des sites militaires en Syrie ainsi que la base française de </a:t>
            </a:r>
            <a:r>
              <a:rPr lang="fr-FR" sz="1200" kern="1200" dirty="0" err="1">
                <a:solidFill>
                  <a:schemeClr val="tx1"/>
                </a:solidFill>
                <a:effectLst/>
                <a:latin typeface="+mn-lt"/>
                <a:ea typeface="+mn-ea"/>
                <a:cs typeface="+mn-cs"/>
              </a:rPr>
              <a:t>Madama</a:t>
            </a:r>
            <a:r>
              <a:rPr lang="fr-FR" sz="1200" kern="1200" dirty="0">
                <a:solidFill>
                  <a:schemeClr val="tx1"/>
                </a:solidFill>
                <a:effectLst/>
                <a:latin typeface="+mn-lt"/>
                <a:ea typeface="+mn-ea"/>
                <a:cs typeface="+mn-cs"/>
              </a:rPr>
              <a:t>, dans le nord du Niger, sont indiqués. </a:t>
            </a:r>
            <a:r>
              <a:rPr lang="fr-FR" sz="1200" i="1" kern="1200" dirty="0">
                <a:solidFill>
                  <a:schemeClr val="tx1"/>
                </a:solidFill>
                <a:effectLst/>
                <a:latin typeface="+mn-lt"/>
                <a:ea typeface="+mn-ea"/>
                <a:cs typeface="+mn-cs"/>
              </a:rPr>
              <a:t>"En Syrie, les bases de la coalition</a:t>
            </a:r>
            <a:r>
              <a:rPr lang="fr-FR" sz="1200" kern="1200" dirty="0">
                <a:solidFill>
                  <a:schemeClr val="tx1"/>
                </a:solidFill>
                <a:effectLst/>
                <a:latin typeface="+mn-lt"/>
                <a:ea typeface="+mn-ea"/>
                <a:cs typeface="+mn-cs"/>
              </a:rPr>
              <a:t> [des Etats-Unis]</a:t>
            </a:r>
            <a:r>
              <a:rPr lang="fr-FR" sz="1200" i="1" kern="1200" dirty="0">
                <a:solidFill>
                  <a:schemeClr val="tx1"/>
                </a:solidFill>
                <a:effectLst/>
                <a:latin typeface="+mn-lt"/>
                <a:ea typeface="+mn-ea"/>
                <a:cs typeface="+mn-cs"/>
              </a:rPr>
              <a:t> sont de vrais phares dans la nuit. Quelques points lumineux au-dessus de positions russes connues, pas de signes notables pour les bases iraniennes"</a:t>
            </a:r>
            <a:r>
              <a:rPr lang="fr-FR" sz="1200" kern="1200" dirty="0">
                <a:solidFill>
                  <a:schemeClr val="tx1"/>
                </a:solidFill>
                <a:effectLst/>
                <a:latin typeface="+mn-lt"/>
                <a:ea typeface="+mn-ea"/>
                <a:cs typeface="+mn-cs"/>
              </a:rPr>
              <a:t>, décrit Schneider sur son compte Twitter. </a:t>
            </a:r>
          </a:p>
          <a:p>
            <a:pPr fontAlgn="base"/>
            <a:r>
              <a:rPr lang="fr-FR" sz="1200" b="1" kern="1200" dirty="0">
                <a:solidFill>
                  <a:schemeClr val="tx1"/>
                </a:solidFill>
                <a:effectLst/>
                <a:latin typeface="+mn-lt"/>
                <a:ea typeface="+mn-ea"/>
                <a:cs typeface="+mn-cs"/>
              </a:rPr>
              <a:t>Passer en mode "privé"</a:t>
            </a:r>
          </a:p>
          <a:p>
            <a:pPr fontAlgn="base"/>
            <a:r>
              <a:rPr lang="fr-FR" sz="1200" i="1" kern="1200" dirty="0">
                <a:solidFill>
                  <a:schemeClr val="tx1"/>
                </a:solidFill>
                <a:effectLst/>
                <a:latin typeface="+mn-lt"/>
                <a:ea typeface="+mn-ea"/>
                <a:cs typeface="+mn-cs"/>
              </a:rPr>
              <a:t>"Une leçon attend beaucoup de monde lundi matin"</a:t>
            </a:r>
            <a:r>
              <a:rPr lang="fr-FR" sz="1200" kern="1200" dirty="0">
                <a:solidFill>
                  <a:schemeClr val="tx1"/>
                </a:solidFill>
                <a:effectLst/>
                <a:latin typeface="+mn-lt"/>
                <a:ea typeface="+mn-ea"/>
                <a:cs typeface="+mn-cs"/>
              </a:rPr>
              <a:t>, </a:t>
            </a:r>
            <a:r>
              <a:rPr lang="fr-FR" sz="1200" kern="1200" dirty="0" err="1">
                <a:solidFill>
                  <a:schemeClr val="tx1"/>
                </a:solidFill>
                <a:effectLst/>
                <a:latin typeface="+mn-lt"/>
                <a:ea typeface="+mn-ea"/>
                <a:cs typeface="+mn-cs"/>
              </a:rPr>
              <a:t>a-t-il</a:t>
            </a:r>
            <a:r>
              <a:rPr lang="fr-FR" sz="1200" kern="1200" dirty="0">
                <a:solidFill>
                  <a:schemeClr val="tx1"/>
                </a:solidFill>
                <a:effectLst/>
                <a:latin typeface="+mn-lt"/>
                <a:ea typeface="+mn-ea"/>
                <a:cs typeface="+mn-cs"/>
              </a:rPr>
              <a:t> ajouté ironiquement, faisant référence à des soldats qui seront probablement réprimandés pour avoir révélé des informations confidentielles en entretenant leur condition physique.</a:t>
            </a:r>
          </a:p>
          <a:p>
            <a:pPr fontAlgn="base"/>
            <a:r>
              <a:rPr lang="fr-FR" sz="1200" kern="1200" dirty="0">
                <a:solidFill>
                  <a:schemeClr val="tx1"/>
                </a:solidFill>
                <a:effectLst/>
                <a:latin typeface="+mn-lt"/>
                <a:ea typeface="+mn-ea"/>
                <a:cs typeface="+mn-cs"/>
              </a:rPr>
              <a:t>Le département américain de la Défense a déclaré qu'il était en train d'</a:t>
            </a:r>
            <a:r>
              <a:rPr lang="fr-FR" sz="1200" i="1" kern="1200" dirty="0">
                <a:solidFill>
                  <a:schemeClr val="tx1"/>
                </a:solidFill>
                <a:effectLst/>
                <a:latin typeface="+mn-lt"/>
                <a:ea typeface="+mn-ea"/>
                <a:cs typeface="+mn-cs"/>
              </a:rPr>
              <a:t>"évaluer"</a:t>
            </a:r>
            <a:r>
              <a:rPr lang="fr-FR" sz="1200" kern="1200" dirty="0">
                <a:solidFill>
                  <a:schemeClr val="tx1"/>
                </a:solidFill>
                <a:effectLst/>
                <a:latin typeface="+mn-lt"/>
                <a:ea typeface="+mn-ea"/>
                <a:cs typeface="+mn-cs"/>
              </a:rPr>
              <a:t> la situation. </a:t>
            </a:r>
            <a:r>
              <a:rPr lang="fr-FR" sz="1200" i="1" kern="1200" dirty="0">
                <a:solidFill>
                  <a:schemeClr val="tx1"/>
                </a:solidFill>
                <a:effectLst/>
                <a:latin typeface="+mn-lt"/>
                <a:ea typeface="+mn-ea"/>
                <a:cs typeface="+mn-cs"/>
              </a:rPr>
              <a:t>"La récente divulgation de données souligne l'importance d'une sensibilisation aux différentes situations quand des militaires partagent des données personnelles"</a:t>
            </a:r>
            <a:r>
              <a:rPr lang="fr-FR" sz="1200" kern="1200" dirty="0">
                <a:solidFill>
                  <a:schemeClr val="tx1"/>
                </a:solidFill>
                <a:effectLst/>
                <a:latin typeface="+mn-lt"/>
                <a:ea typeface="+mn-ea"/>
                <a:cs typeface="+mn-cs"/>
              </a:rPr>
              <a:t> a déclaré à l'AFP </a:t>
            </a:r>
            <a:r>
              <a:rPr lang="fr-FR" sz="1200" kern="1200" dirty="0" err="1">
                <a:solidFill>
                  <a:schemeClr val="tx1"/>
                </a:solidFill>
                <a:effectLst/>
                <a:latin typeface="+mn-lt"/>
                <a:ea typeface="+mn-ea"/>
                <a:cs typeface="+mn-cs"/>
              </a:rPr>
              <a:t>Audricia</a:t>
            </a:r>
            <a:r>
              <a:rPr lang="fr-FR" sz="1200" kern="1200" dirty="0">
                <a:solidFill>
                  <a:schemeClr val="tx1"/>
                </a:solidFill>
                <a:effectLst/>
                <a:latin typeface="+mn-lt"/>
                <a:ea typeface="+mn-ea"/>
                <a:cs typeface="+mn-cs"/>
              </a:rPr>
              <a:t> Harris, porte-parole du Pentagone. Le problème aurait pu être évité facilement, d'après </a:t>
            </a:r>
            <a:r>
              <a:rPr lang="fr-FR" sz="1200" kern="1200" dirty="0" err="1">
                <a:solidFill>
                  <a:schemeClr val="tx1"/>
                </a:solidFill>
                <a:effectLst/>
                <a:latin typeface="+mn-lt"/>
                <a:ea typeface="+mn-ea"/>
                <a:cs typeface="+mn-cs"/>
              </a:rPr>
              <a:t>Strava</a:t>
            </a:r>
            <a:r>
              <a:rPr lang="fr-FR" sz="1200" kern="1200" dirty="0">
                <a:solidFill>
                  <a:schemeClr val="tx1"/>
                </a:solidFill>
                <a:effectLst/>
                <a:latin typeface="+mn-lt"/>
                <a:ea typeface="+mn-ea"/>
                <a:cs typeface="+mn-cs"/>
              </a:rPr>
              <a:t> :</a:t>
            </a:r>
            <a:r>
              <a:rPr lang="fr-FR" sz="1200" i="1" kern="1200" dirty="0">
                <a:solidFill>
                  <a:schemeClr val="tx1"/>
                </a:solidFill>
                <a:effectLst/>
                <a:latin typeface="+mn-lt"/>
                <a:ea typeface="+mn-ea"/>
                <a:cs typeface="+mn-cs"/>
              </a:rPr>
              <a:t>"Les athlètes qui ont paramétré leurs données 'en privé' ne voient pas leurs données collectées."</a:t>
            </a:r>
            <a:endParaRPr lang="fr-FR" sz="1200" kern="1200" dirty="0">
              <a:solidFill>
                <a:schemeClr val="tx1"/>
              </a:solidFill>
              <a:effectLst/>
              <a:latin typeface="+mn-lt"/>
              <a:ea typeface="+mn-ea"/>
              <a:cs typeface="+mn-cs"/>
            </a:endParaRPr>
          </a:p>
          <a:p>
            <a:endParaRPr lang="fr-FR" dirty="0"/>
          </a:p>
          <a:p>
            <a:endParaRPr lang="fr-FR" dirty="0"/>
          </a:p>
          <a:p>
            <a:r>
              <a:rPr lang="fr-FR" b="1" dirty="0"/>
              <a:t>Polar Flow, une application de fitness, expose par inadvertance les maisons des agents de renseignements</a:t>
            </a:r>
          </a:p>
          <a:p>
            <a:r>
              <a:rPr lang="fr-FR" sz="1200" b="1" dirty="0">
                <a:effectLst/>
              </a:rPr>
              <a:t>Et du personnel militaire</a:t>
            </a:r>
          </a:p>
          <a:p>
            <a:r>
              <a:rPr lang="fr-FR" dirty="0"/>
              <a:t>Le 9 juillet 2018, par </a:t>
            </a:r>
            <a:r>
              <a:rPr lang="fr-FR" dirty="0">
                <a:hlinkClick r:id="rId4"/>
              </a:rPr>
              <a:t>Stéphane le calme</a:t>
            </a:r>
            <a:r>
              <a:rPr lang="fr-FR" dirty="0"/>
              <a:t>, Chroniqueur Actualités</a:t>
            </a:r>
          </a:p>
          <a:p>
            <a:r>
              <a:rPr lang="fr-FR" dirty="0"/>
              <a:t>Polar Flow, une application de fitness populaire qui suit les données d'activité sur des millions d'utilisateurs, a révélé par inadvertance les emplacements de ses utilisateurs, ce qui peut porter préjudice à des organisations si ces personnes font par exemple parti du personnel travaillant dans les bases militaires et les services de renseignement. </a:t>
            </a:r>
            <a:br>
              <a:rPr lang="fr-FR" dirty="0"/>
            </a:br>
            <a:br>
              <a:rPr lang="fr-FR" dirty="0"/>
            </a:br>
            <a:r>
              <a:rPr lang="fr-FR" dirty="0"/>
              <a:t>L'application Polar Flow, créée par sa société éponyme Polar, un finlandais basé à New York, permet à quiconque d'accéder aux activités de fitness d'un utilisateur sur plusieurs années, en modifiant simplement son adresse Web.</a:t>
            </a:r>
            <a:br>
              <a:rPr lang="fr-FR" dirty="0"/>
            </a:br>
            <a:br>
              <a:rPr lang="fr-FR" dirty="0"/>
            </a:br>
            <a:r>
              <a:rPr lang="fr-FR" dirty="0"/>
              <a:t>Pour la plupart des utilisateurs qui mettent leurs enregistrements de suivi d'activité à la disposition du public, l'affichage de leurs entraînements sur la carte d'exploration de Polar est une fonctionnalité et non un problème de confidentialité. Mais même avec des profils définis sur privé, l'activité physique d'un utilisateur peut révéler où une personne vit.</a:t>
            </a:r>
            <a:br>
              <a:rPr lang="fr-FR" dirty="0"/>
            </a:br>
            <a:br>
              <a:rPr lang="fr-FR" dirty="0"/>
            </a:br>
            <a:r>
              <a:rPr lang="fr-FR" dirty="0"/>
              <a:t>Il s’agit là de la seconde fois cette année qu'une application de fitness suscite la controverse en révélant l'emplacement du personnel dans des installations dites sensibles. La première, </a:t>
            </a:r>
            <a:r>
              <a:rPr lang="fr-FR" dirty="0" err="1"/>
              <a:t>Strava</a:t>
            </a:r>
            <a:r>
              <a:rPr lang="fr-FR" dirty="0"/>
              <a:t>, a opté pour changer ses paramètres de confidentialité après que des communautés d’experts ont fait valoir le danger que représente l’exposition du personnel militaire ainsi que des bases secrètes. </a:t>
            </a:r>
            <a:br>
              <a:rPr lang="fr-FR" dirty="0"/>
            </a:br>
            <a:br>
              <a:rPr lang="fr-FR" dirty="0"/>
            </a:br>
            <a:endParaRPr lang="fr-FR" dirty="0">
              <a:effectLst/>
            </a:endParaRPr>
          </a:p>
          <a:p>
            <a:br>
              <a:rPr lang="fr-FR" dirty="0"/>
            </a:br>
            <a:r>
              <a:rPr lang="fr-FR" b="1" dirty="0"/>
              <a:t>L’identité du personnel militaire exposée au public</a:t>
            </a:r>
            <a:br>
              <a:rPr lang="fr-FR" dirty="0"/>
            </a:br>
            <a:br>
              <a:rPr lang="fr-FR" dirty="0"/>
            </a:br>
            <a:r>
              <a:rPr lang="fr-FR" dirty="0"/>
              <a:t>Mais Polar Flow va encore plus loin. En effet, dans le cas de </a:t>
            </a:r>
            <a:r>
              <a:rPr lang="fr-FR" dirty="0" err="1"/>
              <a:t>Strava</a:t>
            </a:r>
            <a:r>
              <a:rPr lang="fr-FR" dirty="0"/>
              <a:t>, l'existence de nombreuses installations gouvernementales ont pu être exposées. Dans le cas de Polar Flow, c’est l'identité des employés qui le serait.</a:t>
            </a:r>
            <a:br>
              <a:rPr lang="fr-FR" dirty="0"/>
            </a:br>
            <a:br>
              <a:rPr lang="fr-FR" dirty="0"/>
            </a:br>
            <a:r>
              <a:rPr lang="fr-FR" dirty="0"/>
              <a:t>En effet, d’après une enquête menée par les sites d'information néerlandais De Correspondent et </a:t>
            </a:r>
            <a:r>
              <a:rPr lang="fr-FR" dirty="0" err="1"/>
              <a:t>Bellingcat</a:t>
            </a:r>
            <a:r>
              <a:rPr lang="fr-FR" dirty="0"/>
              <a:t>, Polar Flow a exposé ses données de suivi de la condition physique. L'API développeur de la société peut être mal sollicitée pour récupérer des activités de fitness, comme chaque session de course et de cyclisme, sur n'importe quel utilisateur.</a:t>
            </a:r>
            <a:br>
              <a:rPr lang="fr-FR" dirty="0"/>
            </a:br>
            <a:br>
              <a:rPr lang="fr-FR" dirty="0"/>
            </a:br>
            <a:r>
              <a:rPr lang="fr-FR" dirty="0"/>
              <a:t>Avec deux paires de coordonnées placées au-dessus d'un lieu ou d'une installation gouvernementale sensible, il a été possible de trouver les noms des membres du personnel qui suivent leurs activités de conditionnement physique datant d'aussi loin que 2014.</a:t>
            </a:r>
            <a:br>
              <a:rPr lang="fr-FR" dirty="0"/>
            </a:br>
            <a:br>
              <a:rPr lang="fr-FR" dirty="0"/>
            </a:br>
            <a:r>
              <a:rPr lang="fr-FR" dirty="0"/>
              <a:t>Les journalistes ont identifié plus de 6 400 utilisateurs supposés s'exercer dans des lieux sensibles, notamment la NSA, la Maison Blanche, le MI6 à Londres et le centre de détention de Guantanamo Bay à Cuba, ainsi que du personnel travaillant sur des bases militaires étrangères.</a:t>
            </a:r>
            <a:br>
              <a:rPr lang="fr-FR" dirty="0"/>
            </a:br>
            <a:br>
              <a:rPr lang="fr-FR" dirty="0"/>
            </a:br>
            <a:r>
              <a:rPr lang="fr-FR" dirty="0"/>
              <a:t>Les noms des officiers et agents des services de renseignements étrangers, comme le GCHQ à Cheltenham, la DGSE à Paris et le GRU russe à Moscou, ont également été trouvés. Le personnel des installations de stockage nucléaire, des silos de missiles et des prisons a également été repéré.</a:t>
            </a:r>
            <a:br>
              <a:rPr lang="fr-FR" dirty="0"/>
            </a:br>
            <a:br>
              <a:rPr lang="fr-FR" dirty="0"/>
            </a:br>
            <a:endParaRPr lang="fr-FR" dirty="0">
              <a:effectLst/>
            </a:endParaRPr>
          </a:p>
          <a:p>
            <a:br>
              <a:rPr lang="fr-FR" dirty="0"/>
            </a:br>
            <a:r>
              <a:rPr lang="fr-FR" dirty="0"/>
              <a:t>Selon le quotidien, non seulement il était possible de voir exactement où un utilisateur s'était exercé, mais il était facile de déterminer exactement où vivait un utilisateur, s'il avait commencé ou arrêté son suivi de condition physique dès qu'il avait quitté sa maison.</a:t>
            </a:r>
            <a:br>
              <a:rPr lang="fr-FR" dirty="0"/>
            </a:br>
            <a:br>
              <a:rPr lang="fr-FR" dirty="0"/>
            </a:br>
            <a:r>
              <a:rPr lang="fr-FR" dirty="0"/>
              <a:t>En somme, en montrant toutes les sessions d'un individu combinées sur une seule carte, Polar révèle non seulement les fréquences cardiaques, les itinéraires, les dates, l'heure, la durée et le rythme des exercices effectués par les individus sur les sites militaires, mais indique également où peuvent être situés leurs domiciles.</a:t>
            </a:r>
            <a:br>
              <a:rPr lang="fr-FR" dirty="0"/>
            </a:br>
            <a:br>
              <a:rPr lang="fr-FR" dirty="0"/>
            </a:br>
            <a:r>
              <a:rPr lang="fr-FR" dirty="0"/>
              <a:t>Le suivi de toutes ces informations est très simple sur le site : il suffit par exemple de trouver une base militaire, sélectionner un exercice publié dessus pour identifier l’un des profils qui y figure et voir les autres endroits où l’utilisateur s’est entraîné. Comme les gens ont tendance à activer / désactiver leurs trackers de fitness lorsqu'ils quittent ou entrent dans leurs maisons, ils marquent leur maison sur la carte sans même le vouloir. Les utilisateurs se servent parfois de leurs noms complets dans leurs profils, accompagnés d'une photo de profil - même s'ils n'ont pas connecté leur profil Facebook à leur compte Polar.</a:t>
            </a:r>
            <a:br>
              <a:rPr lang="fr-FR" dirty="0"/>
            </a:br>
            <a:br>
              <a:rPr lang="fr-FR" dirty="0"/>
            </a:br>
            <a:r>
              <a:rPr lang="fr-FR" b="1" dirty="0"/>
              <a:t>Aucune limite au nombre de requêtes de l’API</a:t>
            </a:r>
            <a:br>
              <a:rPr lang="fr-FR" dirty="0"/>
            </a:br>
            <a:br>
              <a:rPr lang="fr-FR" dirty="0"/>
            </a:br>
            <a:r>
              <a:rPr lang="fr-FR" dirty="0"/>
              <a:t>Polar n'est pas la seule application à le faire, mais la différence avec d'autres plateformes de fitness populaires, telles que </a:t>
            </a:r>
            <a:r>
              <a:rPr lang="fr-FR" dirty="0" err="1"/>
              <a:t>Strava</a:t>
            </a:r>
            <a:r>
              <a:rPr lang="fr-FR" dirty="0"/>
              <a:t> ou Garmin, est que ces autres applications limitent souvent le nombre d'exercices pouvant être visualisés. Polar rend la situation bien pire en montrant tous les exercices d'un individu effectués depuis 2014, partout dans le monde sur une seule carte.</a:t>
            </a:r>
            <a:br>
              <a:rPr lang="fr-FR" dirty="0"/>
            </a:br>
            <a:br>
              <a:rPr lang="fr-FR" dirty="0"/>
            </a:br>
            <a:r>
              <a:rPr lang="fr-FR" dirty="0"/>
              <a:t>Par conséquent, il vous suffit de naviguer vers un site intéressant, de sélectionner l'un des profils qui s'y exercent et d'obtenir un historique complet de cet individu.</a:t>
            </a:r>
            <a:br>
              <a:rPr lang="fr-FR" dirty="0"/>
            </a:br>
            <a:br>
              <a:rPr lang="fr-FR" dirty="0"/>
            </a:br>
            <a:r>
              <a:rPr lang="fr-FR" dirty="0"/>
              <a:t>En quelques clics seulement, un officier de haut rang d'une base aérienne connue pour abriter des armes nucléaires peut être retrouvé en train de courir le matin dans l'enceinte du complexe. D'une maison pas trop loin de cette base, il a commencé et a fini beaucoup plus de courses tôt le dimanche matin. Son chemin préféré est à travers une forêt, mais parfois il commence et se termine à un parking plus loin. Le profil montre son nom complet.</a:t>
            </a:r>
            <a:br>
              <a:rPr lang="fr-FR" dirty="0"/>
            </a:br>
            <a:br>
              <a:rPr lang="fr-FR" dirty="0"/>
            </a:br>
            <a:r>
              <a:rPr lang="fr-FR" dirty="0"/>
              <a:t>Les activités normalement entourées de secret sont mises à nu avec des détails incroyables. Sur une base de l'armée de l'air américaine où des drones armés sont stationnés, un officier de renseignement peut être trouvé en train de faire de l'exercice. Encore une fois, son nom et sa photo de profil sont disponibles.</a:t>
            </a:r>
            <a:br>
              <a:rPr lang="fr-FR" dirty="0"/>
            </a:br>
            <a:br>
              <a:rPr lang="fr-FR" dirty="0"/>
            </a:br>
            <a:endParaRPr lang="fr-FR" dirty="0">
              <a:effectLst/>
            </a:endParaRPr>
          </a:p>
          <a:p>
            <a:br>
              <a:rPr lang="fr-FR" dirty="0"/>
            </a:br>
            <a:r>
              <a:rPr lang="fr-FR" b="1" dirty="0"/>
              <a:t>Polar suspend temporairement la carte d'activité</a:t>
            </a:r>
            <a:br>
              <a:rPr lang="fr-FR" dirty="0"/>
            </a:br>
            <a:br>
              <a:rPr lang="fr-FR" dirty="0"/>
            </a:br>
            <a:r>
              <a:rPr lang="fr-FR" dirty="0"/>
              <a:t>Mais vendredi, Polar a annoncé qu'il suspendait temporairement l'API Explore (carte d'activité), en raison des problèmes de confidentialité exposés dans les deux rapports.</a:t>
            </a:r>
            <a:br>
              <a:rPr lang="fr-FR" dirty="0"/>
            </a:br>
            <a:br>
              <a:rPr lang="fr-FR" dirty="0"/>
            </a:br>
            <a:r>
              <a:rPr lang="fr-FR" dirty="0"/>
              <a:t>La société a également précisé que l'application Polar Flow n'expose pas l'activité et le nom d'utilisateur par défaut. Selon Polar, ces informations sont partagées uniquement sur la base d'un système d'acceptation, et les données exposées via sa carte d'activité ont été volontairement partagées par certains de ses utilisateurs, la grande majorité des données utilisateur restant privées.</a:t>
            </a:r>
            <a:br>
              <a:rPr lang="fr-FR" dirty="0"/>
            </a:br>
            <a:br>
              <a:rPr lang="fr-FR" dirty="0"/>
            </a:br>
            <a:r>
              <a:rPr lang="fr-FR" dirty="0"/>
              <a:t>Polar a pris cette décision dans le but d'éviter de se trouver confronter aux fonctionnaires du monde entier comme cela a été le cas avec </a:t>
            </a:r>
            <a:r>
              <a:rPr lang="fr-FR" dirty="0" err="1"/>
              <a:t>Strava</a:t>
            </a:r>
            <a:r>
              <a:rPr lang="fr-FR" dirty="0"/>
              <a:t>. En effet, les développeurs de l’application </a:t>
            </a:r>
            <a:r>
              <a:rPr lang="fr-FR" dirty="0" err="1"/>
              <a:t>Strava</a:t>
            </a:r>
            <a:r>
              <a:rPr lang="fr-FR" dirty="0"/>
              <a:t> ont été appelés à témoigner devant un comité du Sénat au début de février concernant les paramètres de confidentialité de leur application et ont ensuite déployé des protections améliorées de la vie privée.</a:t>
            </a:r>
            <a:br>
              <a:rPr lang="fr-FR" dirty="0"/>
            </a:br>
            <a:br>
              <a:rPr lang="fr-FR" dirty="0"/>
            </a:br>
            <a:r>
              <a:rPr lang="fr-FR" dirty="0"/>
              <a:t>Mais contrairement à l'exposition </a:t>
            </a:r>
            <a:r>
              <a:rPr lang="fr-FR" dirty="0" err="1"/>
              <a:t>Strava</a:t>
            </a:r>
            <a:r>
              <a:rPr lang="fr-FR" dirty="0"/>
              <a:t>, l'incident Polar semble bien pire, principalement parce que l'application a divulgué des détails personnels qui pourraient désanonymiser les utilisateurs de Polar.</a:t>
            </a:r>
            <a:br>
              <a:rPr lang="fr-FR" dirty="0"/>
            </a:br>
            <a:br>
              <a:rPr lang="fr-FR" dirty="0"/>
            </a:br>
            <a:r>
              <a:rPr lang="fr-FR" dirty="0"/>
              <a:t>Sources : </a:t>
            </a:r>
            <a:r>
              <a:rPr lang="fr-FR" dirty="0">
                <a:hlinkClick r:id="rId5"/>
              </a:rPr>
              <a:t>De Correspondent</a:t>
            </a:r>
            <a:r>
              <a:rPr lang="fr-FR" dirty="0"/>
              <a:t>, </a:t>
            </a:r>
            <a:r>
              <a:rPr lang="fr-FR" dirty="0" err="1">
                <a:hlinkClick r:id="rId6"/>
              </a:rPr>
              <a:t>Bellingcat</a:t>
            </a:r>
            <a:r>
              <a:rPr lang="fr-FR" dirty="0"/>
              <a:t>, </a:t>
            </a:r>
            <a:r>
              <a:rPr lang="fr-FR" dirty="0">
                <a:hlinkClick r:id="rId7"/>
              </a:rPr>
              <a:t>Polar</a:t>
            </a:r>
            <a:br>
              <a:rPr lang="fr-FR" dirty="0"/>
            </a:br>
            <a:endParaRPr lang="fr-FR" dirty="0"/>
          </a:p>
          <a:p>
            <a:endParaRPr lang="fr-FR" dirty="0"/>
          </a:p>
        </p:txBody>
      </p:sp>
      <p:sp>
        <p:nvSpPr>
          <p:cNvPr id="4" name="Espace réservé du numéro de diapositive 3"/>
          <p:cNvSpPr>
            <a:spLocks noGrp="1"/>
          </p:cNvSpPr>
          <p:nvPr>
            <p:ph type="sldNum" sz="quarter" idx="10"/>
          </p:nvPr>
        </p:nvSpPr>
        <p:spPr/>
        <p:txBody>
          <a:bodyPr/>
          <a:lstStyle/>
          <a:p>
            <a:pPr>
              <a:defRPr/>
            </a:pPr>
            <a:fld id="{44442929-8A5A-44DB-80EF-3D8DCF0B527B}" type="slidenum">
              <a:rPr lang="fr-FR" smtClean="0"/>
              <a:pPr>
                <a:defRPr/>
              </a:pPr>
              <a:t>30</a:t>
            </a:fld>
            <a:endParaRPr lang="fr-FR"/>
          </a:p>
        </p:txBody>
      </p:sp>
    </p:spTree>
    <p:extLst>
      <p:ext uri="{BB962C8B-B14F-4D97-AF65-F5344CB8AC3E}">
        <p14:creationId xmlns:p14="http://schemas.microsoft.com/office/powerpoint/2010/main" val="3277680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tLang="fr-FR" dirty="0"/>
              <a:t>Définition de la menace: </a:t>
            </a:r>
          </a:p>
          <a:p>
            <a:r>
              <a:rPr lang="fr-FR" altLang="fr-FR" dirty="0"/>
              <a:t>Une menace</a:t>
            </a:r>
          </a:p>
          <a:p>
            <a:endParaRPr lang="fr-FR" altLang="fr-FR" dirty="0"/>
          </a:p>
          <a:p>
            <a:pPr eaLnBrk="1" hangingPunct="1">
              <a:spcBef>
                <a:spcPct val="0"/>
              </a:spcBef>
            </a:pPr>
            <a:r>
              <a:rPr lang="fr-FR" altLang="fr-FR" i="1" dirty="0"/>
              <a:t>Les menaces pesant sur un système d'information peuvent être de deux ordres : accidentelles ou délibérées.  Il est par ailleurs à noter que 80% des menaces proviennent de dysfonctionnements ou de malveillances </a:t>
            </a:r>
            <a:r>
              <a:rPr lang="fr-FR" altLang="fr-FR" i="1" u="sng" dirty="0"/>
              <a:t>internes</a:t>
            </a:r>
            <a:r>
              <a:rPr lang="fr-FR" altLang="fr-FR" i="1" dirty="0"/>
              <a:t>. La vigilance et la sensibilisation de tous doit donc permettre de faire baisser ce nombre.</a:t>
            </a:r>
            <a:endParaRPr lang="fr-FR" altLang="fr-FR" dirty="0"/>
          </a:p>
          <a:p>
            <a:r>
              <a:rPr lang="fr-FR" altLang="fr-FR" dirty="0"/>
              <a:t> est une violation potentielle de la sécurité. La menace doit-être considéré comme permanente et il est par conséquent difficile d’agir dessus.</a:t>
            </a:r>
          </a:p>
          <a:p>
            <a:endParaRPr lang="fr-FR" altLang="fr-FR" dirty="0"/>
          </a:p>
          <a:p>
            <a:r>
              <a:rPr lang="fr-FR" altLang="fr-FR" dirty="0"/>
              <a:t>Cause potentielle d’un incident indésirable pouvant entraîner des dommages au sein d’un système et d’un organisme.</a:t>
            </a:r>
          </a:p>
          <a:p>
            <a:r>
              <a:rPr lang="fr-FR" altLang="fr-FR" dirty="0"/>
              <a:t>Les menaces pesant sur un système d'information peuvent être de deux ordres : accidentelles ou délibérées.  </a:t>
            </a:r>
          </a:p>
          <a:p>
            <a:r>
              <a:rPr lang="fr-FR" altLang="fr-FR" dirty="0"/>
              <a:t>Il est par ailleurs à noter que 80% des menaces proviennent de dysfonctionnements ou de malveillances internes. </a:t>
            </a:r>
          </a:p>
          <a:p>
            <a:r>
              <a:rPr lang="fr-FR" altLang="fr-FR" dirty="0"/>
              <a:t>La vigilance et la sensibilisation de tous doit donc permettre de faire baisser ce nombre.</a:t>
            </a:r>
          </a:p>
          <a:p>
            <a:r>
              <a:rPr lang="fr-FR" altLang="fr-FR" dirty="0"/>
              <a:t>La menace est une violation potentielle de la sécurité.</a:t>
            </a:r>
          </a:p>
          <a:p>
            <a:r>
              <a:rPr lang="fr-FR" altLang="fr-FR" dirty="0"/>
              <a:t> </a:t>
            </a:r>
          </a:p>
          <a:p>
            <a:r>
              <a:rPr lang="fr-FR" altLang="fr-FR" dirty="0"/>
              <a:t>Exemples de menaces accidentelles ou involontaires :</a:t>
            </a:r>
          </a:p>
          <a:p>
            <a:r>
              <a:rPr lang="fr-FR" altLang="fr-FR" dirty="0"/>
              <a:t>origine naturelle : tremblement de terre, inondation, tornade, foudre</a:t>
            </a:r>
          </a:p>
          <a:p>
            <a:r>
              <a:rPr lang="fr-FR" altLang="fr-FR" dirty="0"/>
              <a:t>origine matérielle : Incendie, court-circuit, chaleur, pannes…..</a:t>
            </a:r>
          </a:p>
          <a:p>
            <a:r>
              <a:rPr lang="fr-FR" altLang="fr-FR" dirty="0"/>
              <a:t>origine humaine : erreur de manipulation, de programmation, fatigue…</a:t>
            </a:r>
          </a:p>
          <a:p>
            <a:r>
              <a:rPr lang="fr-FR" altLang="fr-FR" dirty="0"/>
              <a:t> </a:t>
            </a:r>
          </a:p>
          <a:p>
            <a:r>
              <a:rPr lang="fr-FR" altLang="fr-FR" dirty="0"/>
              <a:t>Exemples de menaces intentionnelles ou volontaires :</a:t>
            </a:r>
          </a:p>
          <a:p>
            <a:r>
              <a:rPr lang="fr-FR" altLang="fr-FR" dirty="0"/>
              <a:t>menace ludique : prouesse technique, du défi ou par goût du jeu (le hacker) ;</a:t>
            </a:r>
          </a:p>
          <a:p>
            <a:r>
              <a:rPr lang="fr-FR" altLang="fr-FR" dirty="0"/>
              <a:t>menace avide : financière (détournement), classique (vengeance) ;</a:t>
            </a:r>
          </a:p>
          <a:p>
            <a:r>
              <a:rPr lang="fr-FR" altLang="fr-FR" dirty="0"/>
              <a:t>menace stratégique : connaissance d’informations sensibles relatives à la sûreté de l’état et au patrimoine national ;</a:t>
            </a:r>
          </a:p>
          <a:p>
            <a:r>
              <a:rPr lang="fr-FR" altLang="fr-FR" dirty="0"/>
              <a:t>menace terroriste : destruction physique (attentat, sabotage), attaque logique (virus).</a:t>
            </a:r>
          </a:p>
        </p:txBody>
      </p:sp>
      <p:sp>
        <p:nvSpPr>
          <p:cNvPr id="55300"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E67B48CD-DADF-49CA-9481-77FE1A3971E6}" type="slidenum">
              <a:rPr lang="fr-FR" altLang="fr-FR" smtClean="0"/>
              <a:pPr fontAlgn="base">
                <a:spcBef>
                  <a:spcPct val="0"/>
                </a:spcBef>
                <a:spcAft>
                  <a:spcPct val="0"/>
                </a:spcAft>
                <a:defRPr/>
              </a:pPr>
              <a:t>3</a:t>
            </a:fld>
            <a:endParaRPr lang="fr-FR" altLang="fr-FR" dirty="0"/>
          </a:p>
        </p:txBody>
      </p:sp>
    </p:spTree>
    <p:extLst>
      <p:ext uri="{BB962C8B-B14F-4D97-AF65-F5344CB8AC3E}">
        <p14:creationId xmlns:p14="http://schemas.microsoft.com/office/powerpoint/2010/main" val="939265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ts val="488"/>
              </a:spcBef>
              <a:buFontTx/>
              <a:buChar char="•"/>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pPr>
            <a:r>
              <a:rPr lang="en-GB" altLang="fr-FR">
                <a:latin typeface="Arial" pitchFamily="34" charset="0"/>
                <a:cs typeface="Lucida Sans Unicode" pitchFamily="34" charset="0"/>
              </a:rPr>
              <a:t>Cybercriminalité : téléchargement illégal ;</a:t>
            </a:r>
          </a:p>
          <a:p>
            <a:pPr marL="171450" indent="-171450" eaLnBrk="1" hangingPunct="1">
              <a:spcBef>
                <a:spcPts val="488"/>
              </a:spcBef>
              <a:buFontTx/>
              <a:buChar char="•"/>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pPr>
            <a:r>
              <a:rPr lang="en-GB" altLang="fr-FR">
                <a:latin typeface="Arial" pitchFamily="34" charset="0"/>
                <a:cs typeface="Lucida Sans Unicode" pitchFamily="34" charset="0"/>
              </a:rPr>
              <a:t>Cyberterrorisme : dans le but de nuire ;</a:t>
            </a:r>
          </a:p>
          <a:p>
            <a:pPr marL="171450" indent="-171450" eaLnBrk="1" hangingPunct="1">
              <a:spcBef>
                <a:spcPts val="488"/>
              </a:spcBef>
              <a:buFontTx/>
              <a:buChar char="•"/>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pPr>
            <a:r>
              <a:rPr lang="en-GB" altLang="fr-FR">
                <a:latin typeface="Arial" pitchFamily="34" charset="0"/>
                <a:cs typeface="Lucida Sans Unicode" pitchFamily="34" charset="0"/>
              </a:rPr>
              <a:t>Cyberespionnage : espionnage informatique afin de récolter des informations ;</a:t>
            </a:r>
          </a:p>
          <a:p>
            <a:pPr marL="171450" indent="-171450" eaLnBrk="1" hangingPunct="1">
              <a:spcBef>
                <a:spcPts val="488"/>
              </a:spcBef>
              <a:buFontTx/>
              <a:buChar char="•"/>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pPr>
            <a:r>
              <a:rPr lang="en-GB" altLang="fr-FR">
                <a:latin typeface="Arial" pitchFamily="34" charset="0"/>
                <a:cs typeface="Lucida Sans Unicode" pitchFamily="34" charset="0"/>
              </a:rPr>
              <a:t>Cyberguerre : attaque sur des sites officiels et gouvernementaux (bourse, ministère de la défense, grande société), attaque directe envers l’état.</a:t>
            </a:r>
            <a:endParaRPr lang="fr-FR" altLang="fr-FR"/>
          </a:p>
        </p:txBody>
      </p:sp>
      <p:sp>
        <p:nvSpPr>
          <p:cNvPr id="5734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2595CAB3-C0EA-4FA7-A98E-ACD48A43D672}" type="slidenum">
              <a:rPr lang="fr-FR" altLang="fr-FR" smtClean="0"/>
              <a:pPr fontAlgn="base">
                <a:spcBef>
                  <a:spcPct val="0"/>
                </a:spcBef>
                <a:spcAft>
                  <a:spcPct val="0"/>
                </a:spcAft>
                <a:defRPr/>
              </a:pPr>
              <a:t>4</a:t>
            </a:fld>
            <a:endParaRPr lang="fr-FR" altLang="fr-FR" dirty="0"/>
          </a:p>
        </p:txBody>
      </p:sp>
    </p:spTree>
    <p:extLst>
      <p:ext uri="{BB962C8B-B14F-4D97-AF65-F5344CB8AC3E}">
        <p14:creationId xmlns:p14="http://schemas.microsoft.com/office/powerpoint/2010/main" val="1786535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lstStyle/>
          <a:p>
            <a:pPr>
              <a:buFont typeface="Times New Roman" pitchFamily="16" charset="0"/>
              <a:buNone/>
              <a:defRPr/>
            </a:pPr>
            <a:r>
              <a:rPr lang="fr-FR" altLang="fr-FR" dirty="0"/>
              <a:t>Une typologie des acteurs dans le cyberespace est possible. Du geek joueur à l’organisation étatique spécialisée, la ségrégation s’opère selon les infrastructures disponibles, les outils utilisés et les compétences détenues.</a:t>
            </a:r>
          </a:p>
          <a:p>
            <a:pPr>
              <a:buFont typeface="Times New Roman" pitchFamily="16" charset="0"/>
              <a:buNone/>
              <a:defRPr/>
            </a:pPr>
            <a:endParaRPr lang="fr-FR" altLang="fr-FR" dirty="0"/>
          </a:p>
          <a:p>
            <a:pPr marL="171450" indent="-171450">
              <a:buFont typeface="Arial" panose="020B0604020202020204" pitchFamily="34" charset="0"/>
              <a:buChar char="•"/>
              <a:defRPr/>
            </a:pPr>
            <a:r>
              <a:rPr lang="fr-FR" altLang="fr-FR" dirty="0"/>
              <a:t>Hacker : éléments solitaires, ils ont le goût du défi technique. Certains cherchent la reconnaissance de leurs pairs par la découverte et l’exploitation de vulnérabilité des systèmes (White hackers). D’autres agissent pour l’argent, parfois au sein d’organisation criminels (Black hackers). Ce sont ces derniers qui vont chercher à voler des numéros de cartes bancaires par exemple.</a:t>
            </a:r>
          </a:p>
          <a:p>
            <a:pPr marL="171450" indent="-171450">
              <a:buFont typeface="Arial" panose="020B0604020202020204" pitchFamily="34" charset="0"/>
              <a:buChar char="•"/>
              <a:defRPr/>
            </a:pPr>
            <a:endParaRPr lang="fr-FR" altLang="fr-FR" dirty="0"/>
          </a:p>
          <a:p>
            <a:pPr marL="171450" indent="-171450">
              <a:buFont typeface="Arial" panose="020B0604020202020204" pitchFamily="34" charset="0"/>
              <a:buChar char="•"/>
              <a:defRPr/>
            </a:pPr>
            <a:r>
              <a:rPr lang="fr-FR" altLang="fr-FR" dirty="0"/>
              <a:t>Hacktivistes : Informaticiens illuminés aux convictions idéologiques, politiques ou religieuses fortes. Ils recherchent par leurs actions à influencer et à mobiliser au profit de leurs croyances. L’exemple actuel le plus évident est la mobilisation de combattants djihadistes via Internet.</a:t>
            </a:r>
          </a:p>
          <a:p>
            <a:pPr marL="171450" indent="-171450">
              <a:buFont typeface="Arial" panose="020B0604020202020204" pitchFamily="34" charset="0"/>
              <a:buChar char="•"/>
              <a:defRPr/>
            </a:pPr>
            <a:endParaRPr lang="fr-FR" altLang="fr-FR" dirty="0"/>
          </a:p>
          <a:p>
            <a:pPr marL="171450" indent="-171450">
              <a:buFont typeface="Arial" panose="020B0604020202020204" pitchFamily="34" charset="0"/>
              <a:buChar char="•"/>
              <a:defRPr/>
            </a:pPr>
            <a:r>
              <a:rPr lang="fr-FR" altLang="fr-FR" dirty="0"/>
              <a:t>Cyber organisation : Ensemble d’acteurs, parfois issus des groupes précités, unis pour atteindre un but commun. Disposant de capacités et de compétences hétérogènes, ils utilisent les réseaux pour synchroniser leurs actions. Il font peser une menace faible, en particulier sur les systèmes militaires protégés. Mais cette menace est permanente et sans cesse en croissance.</a:t>
            </a:r>
          </a:p>
          <a:p>
            <a:pPr marL="171450" indent="-171450">
              <a:buFont typeface="Arial" panose="020B0604020202020204" pitchFamily="34" charset="0"/>
              <a:buChar char="•"/>
              <a:defRPr/>
            </a:pPr>
            <a:endParaRPr lang="fr-FR" altLang="fr-FR" dirty="0"/>
          </a:p>
          <a:p>
            <a:pPr marL="171450" indent="-171450">
              <a:buFont typeface="Arial" panose="020B0604020202020204" pitchFamily="34" charset="0"/>
              <a:buChar char="•"/>
              <a:defRPr/>
            </a:pPr>
            <a:r>
              <a:rPr lang="fr-FR" altLang="fr-FR" dirty="0"/>
              <a:t>Etats : D’un point de vue cyber guerre, il s’agit de la menace la plus claire. Souvent organisés autour de services de renseignements historiques, les groupes étatiques disposent de moyens presque illimités (cœurs de réseaux, systèmes satellitaires, supercalculateurs, moyens financiers et militaires). Ils utilisent le sabotage, cyber ou physique, l’espionnage et la subversion. De manière globale (chine exceptée), ce sont des services rassemblant peu de personnels mais à très fortes compétences. Ils agissent dans le cadre d’opérations à visées politiques ou militaires (exemple : Guerre russo-géorgienne 2008).</a:t>
            </a:r>
          </a:p>
          <a:p>
            <a:pPr marL="171450" indent="-171450">
              <a:buFont typeface="Arial" panose="020B0604020202020204" pitchFamily="34" charset="0"/>
              <a:buChar char="•"/>
              <a:defRPr/>
            </a:pPr>
            <a:endParaRPr lang="fr-FR" altLang="fr-FR" dirty="0"/>
          </a:p>
          <a:p>
            <a:pPr marL="171450" indent="-171450">
              <a:buFont typeface="Arial" panose="020B0604020202020204" pitchFamily="34" charset="0"/>
              <a:buChar char="•"/>
              <a:defRPr/>
            </a:pPr>
            <a:r>
              <a:rPr lang="fr-FR" altLang="fr-FR" dirty="0"/>
              <a:t>Interne : Même si elle est rarement hostile, cette menace ne doit pas être écartée. Les personnels militaires nationaux disposent d’accès physiques et logiques facilités aux systèmes informatiques et aux informations, y compris classifiés. Ils sont donc des vecteurs de choix pour une attaque (ex : introduction du virus Stuxnet dans la centrale de Natanz par la clé USB d’un ingénieur). Par ailleurs, leurs comportements fait peser de vrais risques sur les systèmes (ex : formatage d’une station du CO de la FDA Chevalier Paul par un matelot).</a:t>
            </a:r>
            <a:endParaRPr lang="fr-FR" dirty="0"/>
          </a:p>
        </p:txBody>
      </p:sp>
      <p:sp>
        <p:nvSpPr>
          <p:cNvPr id="4" name="Espace réservé du numéro de diapositive 3"/>
          <p:cNvSpPr>
            <a:spLocks noGrp="1"/>
          </p:cNvSpPr>
          <p:nvPr>
            <p:ph type="sldNum" sz="quarter" idx="5"/>
          </p:nvPr>
        </p:nvSpPr>
        <p:spPr/>
        <p:txBody>
          <a:bodyPr/>
          <a:lstStyle/>
          <a:p>
            <a:pPr>
              <a:defRPr/>
            </a:pPr>
            <a:fld id="{C6677A77-FE15-431E-B85E-4A681A899258}" type="slidenum">
              <a:rPr lang="fr-FR" smtClean="0"/>
              <a:pPr>
                <a:defRPr/>
              </a:pPr>
              <a:t>5</a:t>
            </a:fld>
            <a:endParaRPr lang="fr-FR" dirty="0"/>
          </a:p>
        </p:txBody>
      </p:sp>
    </p:spTree>
    <p:extLst>
      <p:ext uri="{BB962C8B-B14F-4D97-AF65-F5344CB8AC3E}">
        <p14:creationId xmlns:p14="http://schemas.microsoft.com/office/powerpoint/2010/main" val="2538146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fr-FR" dirty="0">
              <a:latin typeface="Arial" pitchFamily="34" charset="0"/>
              <a:cs typeface="Lucida Sans Unicode" pitchFamily="34" charset="0"/>
            </a:endParaRPr>
          </a:p>
        </p:txBody>
      </p:sp>
      <p:sp>
        <p:nvSpPr>
          <p:cNvPr id="65540"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30879D9-C7F6-4E14-B76E-2ED36D5B7541}" type="slidenum">
              <a:rPr lang="fr-FR" altLang="fr-FR" smtClean="0"/>
              <a:pPr fontAlgn="base">
                <a:spcBef>
                  <a:spcPct val="0"/>
                </a:spcBef>
                <a:spcAft>
                  <a:spcPct val="0"/>
                </a:spcAft>
                <a:defRPr/>
              </a:pPr>
              <a:t>6</a:t>
            </a:fld>
            <a:endParaRPr lang="fr-FR" altLang="fr-FR" dirty="0"/>
          </a:p>
        </p:txBody>
      </p:sp>
    </p:spTree>
    <p:extLst>
      <p:ext uri="{BB962C8B-B14F-4D97-AF65-F5344CB8AC3E}">
        <p14:creationId xmlns:p14="http://schemas.microsoft.com/office/powerpoint/2010/main" val="2205336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fr-FR" dirty="0">
              <a:latin typeface="Arial" pitchFamily="34" charset="0"/>
              <a:cs typeface="Lucida Sans Unicode" pitchFamily="34" charset="0"/>
            </a:endParaRPr>
          </a:p>
        </p:txBody>
      </p:sp>
      <p:sp>
        <p:nvSpPr>
          <p:cNvPr id="65540"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30879D9-C7F6-4E14-B76E-2ED36D5B7541}" type="slidenum">
              <a:rPr kumimoji="0" lang="fr-FR" altLang="fr-FR" sz="1200" b="0" i="0" u="none" strike="noStrike" kern="1200" cap="none" spc="0" normalizeH="0" baseline="0" noProof="0" smtClean="0">
                <a:ln>
                  <a:noFill/>
                </a:ln>
                <a:solidFill>
                  <a:prstClr val="black"/>
                </a:solidFill>
                <a:effectLst/>
                <a:uLnTx/>
                <a:uFillTx/>
                <a:latin typeface="Calibri"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fr-FR" altLang="fr-FR" sz="12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spTree>
    <p:extLst>
      <p:ext uri="{BB962C8B-B14F-4D97-AF65-F5344CB8AC3E}">
        <p14:creationId xmlns:p14="http://schemas.microsoft.com/office/powerpoint/2010/main" val="2823359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Espace réservé des commentaires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b="1" dirty="0" err="1"/>
              <a:t>WannaCry</a:t>
            </a:r>
            <a:r>
              <a:rPr lang="fr-FR" dirty="0"/>
              <a:t>, aussi connu sous le nom </a:t>
            </a:r>
            <a:r>
              <a:rPr lang="fr-FR" b="1" dirty="0"/>
              <a:t>WannaCrypt</a:t>
            </a:r>
            <a:r>
              <a:rPr lang="fr-FR" baseline="30000" dirty="0">
                <a:hlinkClick r:id="rId3"/>
              </a:rPr>
              <a:t>1</a:t>
            </a:r>
            <a:r>
              <a:rPr lang="fr-FR" baseline="30000" dirty="0"/>
              <a:t>,</a:t>
            </a:r>
            <a:r>
              <a:rPr lang="fr-FR" baseline="30000" dirty="0">
                <a:hlinkClick r:id="rId4"/>
              </a:rPr>
              <a:t>2</a:t>
            </a:r>
            <a:r>
              <a:rPr lang="fr-FR" dirty="0"/>
              <a:t>, </a:t>
            </a:r>
            <a:r>
              <a:rPr lang="fr-FR" b="1" dirty="0"/>
              <a:t>WanaCrypt0r 2.0</a:t>
            </a:r>
            <a:r>
              <a:rPr lang="fr-FR" baseline="30000" dirty="0">
                <a:hlinkClick r:id="rId4"/>
              </a:rPr>
              <a:t>2</a:t>
            </a:r>
            <a:r>
              <a:rPr lang="fr-FR" dirty="0"/>
              <a:t> ou similaires, est un </a:t>
            </a:r>
            <a:r>
              <a:rPr lang="fr-FR" dirty="0">
                <a:hlinkClick r:id="rId5" tooltip="Logiciel malveillant"/>
              </a:rPr>
              <a:t>logiciel malveillant</a:t>
            </a:r>
            <a:r>
              <a:rPr lang="fr-FR" dirty="0"/>
              <a:t> de type </a:t>
            </a:r>
            <a:r>
              <a:rPr lang="fr-FR" i="1" dirty="0">
                <a:hlinkClick r:id="rId6" tooltip="Ransomware"/>
              </a:rPr>
              <a:t>ransomware</a:t>
            </a:r>
            <a:r>
              <a:rPr lang="fr-FR" dirty="0"/>
              <a:t> auto-répliquant</a:t>
            </a:r>
            <a:r>
              <a:rPr lang="fr-FR" baseline="30000" dirty="0">
                <a:hlinkClick r:id="rId7"/>
              </a:rPr>
              <a:t>3</a:t>
            </a:r>
            <a:r>
              <a:rPr lang="fr-FR" dirty="0"/>
              <a:t>. </a:t>
            </a:r>
          </a:p>
          <a:p>
            <a:r>
              <a:rPr lang="fr-FR" dirty="0"/>
              <a:t>En </a:t>
            </a:r>
            <a:r>
              <a:rPr lang="fr-FR" dirty="0">
                <a:hlinkClick r:id="rId8" tooltip="Mai 2017"/>
              </a:rPr>
              <a:t>mai</a:t>
            </a:r>
            <a:r>
              <a:rPr lang="fr-FR" dirty="0"/>
              <a:t> </a:t>
            </a:r>
            <a:r>
              <a:rPr lang="fr-FR" dirty="0">
                <a:hlinkClick r:id="rId9" tooltip="2017"/>
              </a:rPr>
              <a:t>2017</a:t>
            </a:r>
            <a:r>
              <a:rPr lang="fr-FR" dirty="0"/>
              <a:t>, il est utilisé lors d'une </a:t>
            </a:r>
            <a:r>
              <a:rPr lang="fr-FR" dirty="0">
                <a:hlinkClick r:id="rId10" tooltip="Cyberattaque"/>
              </a:rPr>
              <a:t>cyberattaque</a:t>
            </a:r>
            <a:r>
              <a:rPr lang="fr-FR" dirty="0"/>
              <a:t> mondiale massive, touchant plus de 300 000 ordinateurs</a:t>
            </a:r>
            <a:r>
              <a:rPr lang="fr-FR" baseline="30000" dirty="0">
                <a:hlinkClick r:id="rId11"/>
              </a:rPr>
              <a:t>4</a:t>
            </a:r>
            <a:r>
              <a:rPr lang="fr-FR" dirty="0"/>
              <a:t>, dans plus de 150 pays</a:t>
            </a:r>
            <a:r>
              <a:rPr lang="fr-FR" baseline="30000" dirty="0">
                <a:hlinkClick r:id="rId12"/>
              </a:rPr>
              <a:t>5</a:t>
            </a:r>
            <a:r>
              <a:rPr lang="fr-FR" baseline="30000" dirty="0"/>
              <a:t>,</a:t>
            </a:r>
            <a:r>
              <a:rPr lang="fr-FR" baseline="30000" dirty="0">
                <a:hlinkClick r:id="rId13"/>
              </a:rPr>
              <a:t>6</a:t>
            </a:r>
            <a:r>
              <a:rPr lang="fr-FR" baseline="30000" dirty="0"/>
              <a:t>,</a:t>
            </a:r>
            <a:r>
              <a:rPr lang="fr-FR" baseline="30000" dirty="0">
                <a:hlinkClick r:id="rId14"/>
              </a:rPr>
              <a:t>7</a:t>
            </a:r>
            <a:r>
              <a:rPr lang="fr-FR" baseline="30000" dirty="0"/>
              <a:t>,</a:t>
            </a:r>
            <a:r>
              <a:rPr lang="fr-FR" baseline="30000" dirty="0">
                <a:hlinkClick r:id="rId15"/>
              </a:rPr>
              <a:t>8</a:t>
            </a:r>
            <a:r>
              <a:rPr lang="fr-FR" dirty="0"/>
              <a:t>, principalement en </a:t>
            </a:r>
            <a:r>
              <a:rPr lang="fr-FR" dirty="0">
                <a:hlinkClick r:id="rId16" tooltip="Inde"/>
              </a:rPr>
              <a:t>Inde</a:t>
            </a:r>
            <a:r>
              <a:rPr lang="fr-FR" dirty="0"/>
              <a:t>, aux </a:t>
            </a:r>
            <a:r>
              <a:rPr lang="fr-FR" dirty="0">
                <a:hlinkClick r:id="rId17" tooltip="États-Unis"/>
              </a:rPr>
              <a:t>États-Unis</a:t>
            </a:r>
            <a:r>
              <a:rPr lang="fr-FR" dirty="0"/>
              <a:t> et en </a:t>
            </a:r>
            <a:r>
              <a:rPr lang="fr-FR" dirty="0">
                <a:hlinkClick r:id="rId18" tooltip="Russie"/>
              </a:rPr>
              <a:t>Russie</a:t>
            </a:r>
            <a:r>
              <a:rPr lang="fr-FR" baseline="30000" dirty="0">
                <a:hlinkClick r:id="rId4"/>
              </a:rPr>
              <a:t>2</a:t>
            </a:r>
            <a:r>
              <a:rPr lang="fr-FR" baseline="30000" dirty="0"/>
              <a:t>,</a:t>
            </a:r>
            <a:r>
              <a:rPr lang="fr-FR" baseline="30000" dirty="0">
                <a:hlinkClick r:id="rId19"/>
              </a:rPr>
              <a:t>9</a:t>
            </a:r>
            <a:r>
              <a:rPr lang="fr-FR" baseline="30000" dirty="0"/>
              <a:t>,</a:t>
            </a:r>
            <a:r>
              <a:rPr lang="fr-FR" baseline="30000" dirty="0">
                <a:hlinkClick r:id="rId20"/>
              </a:rPr>
              <a:t>10</a:t>
            </a:r>
            <a:r>
              <a:rPr lang="fr-FR" baseline="30000" dirty="0"/>
              <a:t>,</a:t>
            </a:r>
            <a:r>
              <a:rPr lang="fr-FR" baseline="30000" dirty="0">
                <a:hlinkClick r:id="rId21"/>
              </a:rPr>
              <a:t>11</a:t>
            </a:r>
            <a:r>
              <a:rPr lang="fr-FR" dirty="0"/>
              <a:t> et utilisant le </a:t>
            </a:r>
            <a:r>
              <a:rPr lang="fr-FR" dirty="0">
                <a:hlinkClick r:id="rId22" tooltip="Système d'exploitation"/>
              </a:rPr>
              <a:t>système</a:t>
            </a:r>
            <a:r>
              <a:rPr lang="fr-FR" dirty="0"/>
              <a:t> </a:t>
            </a:r>
            <a:r>
              <a:rPr lang="fr-FR" dirty="0">
                <a:hlinkClick r:id="rId23" tooltip="Obsolescence"/>
              </a:rPr>
              <a:t>obsolète</a:t>
            </a:r>
            <a:r>
              <a:rPr lang="fr-FR" dirty="0"/>
              <a:t> </a:t>
            </a:r>
            <a:r>
              <a:rPr lang="fr-FR" dirty="0">
                <a:hlinkClick r:id="rId24" tooltip="Windows XP"/>
              </a:rPr>
              <a:t>Windows XP</a:t>
            </a:r>
            <a:r>
              <a:rPr lang="fr-FR" baseline="30000" dirty="0">
                <a:hlinkClick r:id="rId25"/>
              </a:rPr>
              <a:t>12</a:t>
            </a:r>
            <a:r>
              <a:rPr lang="fr-FR" dirty="0"/>
              <a:t> et plus généralement toutes les versions antérieures à </a:t>
            </a:r>
            <a:r>
              <a:rPr lang="fr-FR" dirty="0">
                <a:hlinkClick r:id="rId26" tooltip="Windows 10"/>
              </a:rPr>
              <a:t>Windows 10</a:t>
            </a:r>
            <a:r>
              <a:rPr lang="fr-FR" dirty="0"/>
              <a:t> n'ayant pas effectué les mises à jour de sécurité, en particulier celle du 14 mars 2017 (bulletin de sécurité MS17-010)</a:t>
            </a:r>
            <a:r>
              <a:rPr lang="fr-FR" baseline="30000" dirty="0">
                <a:hlinkClick r:id="rId15"/>
              </a:rPr>
              <a:t>8</a:t>
            </a:r>
            <a:r>
              <a:rPr lang="fr-FR" dirty="0"/>
              <a:t>. </a:t>
            </a:r>
          </a:p>
          <a:p>
            <a:r>
              <a:rPr lang="fr-FR" dirty="0"/>
              <a:t>Cette cyberattaque est considérée comme le plus grand piratage à </a:t>
            </a:r>
            <a:r>
              <a:rPr lang="fr-FR" dirty="0">
                <a:hlinkClick r:id="rId6" tooltip="Ransomware"/>
              </a:rPr>
              <a:t>rançon</a:t>
            </a:r>
            <a:r>
              <a:rPr lang="fr-FR" dirty="0"/>
              <a:t> de l'</a:t>
            </a:r>
            <a:r>
              <a:rPr lang="fr-FR" dirty="0">
                <a:hlinkClick r:id="rId27" tooltip="Histoire d'Internet"/>
              </a:rPr>
              <a:t>histoire d'Internet</a:t>
            </a:r>
            <a:r>
              <a:rPr lang="fr-FR" baseline="30000" dirty="0">
                <a:hlinkClick r:id="rId13"/>
              </a:rPr>
              <a:t>6</a:t>
            </a:r>
            <a:r>
              <a:rPr lang="fr-FR" baseline="30000" dirty="0"/>
              <a:t>,</a:t>
            </a:r>
            <a:r>
              <a:rPr lang="fr-FR" baseline="30000" dirty="0">
                <a:hlinkClick r:id="rId28"/>
              </a:rPr>
              <a:t>13</a:t>
            </a:r>
            <a:r>
              <a:rPr lang="fr-FR" dirty="0"/>
              <a:t>, l'office européen des polices </a:t>
            </a:r>
            <a:r>
              <a:rPr lang="fr-FR" dirty="0">
                <a:hlinkClick r:id="rId29" tooltip="Europol"/>
              </a:rPr>
              <a:t>Europol</a:t>
            </a:r>
            <a:r>
              <a:rPr lang="fr-FR" dirty="0"/>
              <a:t> la qualifiant « d'un niveau sans précédent »</a:t>
            </a:r>
            <a:r>
              <a:rPr lang="fr-FR" baseline="30000" dirty="0">
                <a:hlinkClick r:id="rId30"/>
              </a:rPr>
              <a:t>14</a:t>
            </a:r>
            <a:r>
              <a:rPr lang="fr-FR" dirty="0"/>
              <a:t> et ajoutant « qu'il ne faut en aucun cas payer la rançon »</a:t>
            </a:r>
            <a:r>
              <a:rPr lang="fr-FR" baseline="30000" dirty="0">
                <a:hlinkClick r:id="rId31"/>
              </a:rPr>
              <a:t>15</a:t>
            </a:r>
            <a:r>
              <a:rPr lang="fr-FR" dirty="0"/>
              <a:t>. </a:t>
            </a:r>
          </a:p>
          <a:p>
            <a:r>
              <a:rPr lang="fr-FR" dirty="0"/>
              <a:t>Parmi les plus importantes organisations touchées par cette attaque, on retrouve notamment les entreprises </a:t>
            </a:r>
            <a:r>
              <a:rPr lang="fr-FR" dirty="0">
                <a:hlinkClick r:id="rId32" tooltip="Vodafone"/>
              </a:rPr>
              <a:t>Vodafone</a:t>
            </a:r>
            <a:r>
              <a:rPr lang="fr-FR" dirty="0"/>
              <a:t>, </a:t>
            </a:r>
            <a:r>
              <a:rPr lang="fr-FR" dirty="0">
                <a:hlinkClick r:id="rId33" tooltip="FedEx"/>
              </a:rPr>
              <a:t>FedEx</a:t>
            </a:r>
            <a:r>
              <a:rPr lang="fr-FR" dirty="0"/>
              <a:t>, </a:t>
            </a:r>
            <a:r>
              <a:rPr lang="fr-FR" dirty="0">
                <a:hlinkClick r:id="rId34" tooltip="Renault"/>
              </a:rPr>
              <a:t>Renault</a:t>
            </a:r>
            <a:r>
              <a:rPr lang="fr-FR" dirty="0"/>
              <a:t>, </a:t>
            </a:r>
            <a:r>
              <a:rPr lang="fr-FR" dirty="0" err="1">
                <a:hlinkClick r:id="rId35" tooltip="Telefónica"/>
              </a:rPr>
              <a:t>Telefónica</a:t>
            </a:r>
            <a:r>
              <a:rPr lang="fr-FR" dirty="0"/>
              <a:t>, le </a:t>
            </a:r>
            <a:r>
              <a:rPr lang="fr-FR" dirty="0">
                <a:hlinkClick r:id="rId36" tooltip="National Health Service"/>
              </a:rPr>
              <a:t>National </a:t>
            </a:r>
            <a:r>
              <a:rPr lang="fr-FR" dirty="0" err="1">
                <a:hlinkClick r:id="rId36" tooltip="National Health Service"/>
              </a:rPr>
              <a:t>Health</a:t>
            </a:r>
            <a:r>
              <a:rPr lang="fr-FR" dirty="0">
                <a:hlinkClick r:id="rId36" tooltip="National Health Service"/>
              </a:rPr>
              <a:t> Service</a:t>
            </a:r>
            <a:r>
              <a:rPr lang="fr-FR" dirty="0"/>
              <a:t>, le </a:t>
            </a:r>
            <a:r>
              <a:rPr lang="fr-FR" dirty="0">
                <a:hlinkClick r:id="rId37" tooltip="Ministère de l'Intérieur (Russie)"/>
              </a:rPr>
              <a:t>ministère de l'Intérieur russe</a:t>
            </a:r>
            <a:r>
              <a:rPr lang="fr-FR" dirty="0"/>
              <a:t> ou encore la </a:t>
            </a:r>
            <a:r>
              <a:rPr lang="fr-FR" dirty="0">
                <a:hlinkClick r:id="rId38" tooltip="Deutsche Bahn"/>
              </a:rPr>
              <a:t>Deutsche Bahn</a:t>
            </a:r>
            <a:r>
              <a:rPr lang="fr-FR" baseline="30000" dirty="0">
                <a:hlinkClick r:id="rId39"/>
              </a:rPr>
              <a:t>16</a:t>
            </a:r>
            <a:r>
              <a:rPr lang="fr-FR" baseline="30000" dirty="0"/>
              <a:t>,</a:t>
            </a:r>
            <a:r>
              <a:rPr lang="fr-FR" baseline="30000" dirty="0">
                <a:hlinkClick r:id="rId4"/>
              </a:rPr>
              <a:t>2</a:t>
            </a:r>
            <a:r>
              <a:rPr lang="fr-FR" dirty="0"/>
              <a:t>. </a:t>
            </a:r>
          </a:p>
          <a:p>
            <a:r>
              <a:rPr lang="fr-FR" dirty="0"/>
              <a:t>Ce logiciel malveillant utilise la faille de sécurité </a:t>
            </a:r>
            <a:r>
              <a:rPr lang="fr-FR" dirty="0" err="1">
                <a:hlinkClick r:id="rId40" tooltip="EternalBlue"/>
              </a:rPr>
              <a:t>EternalBlue</a:t>
            </a:r>
            <a:r>
              <a:rPr lang="fr-FR" dirty="0"/>
              <a:t> exploitée par la </a:t>
            </a:r>
            <a:r>
              <a:rPr lang="fr-FR" dirty="0">
                <a:hlinkClick r:id="rId41" tooltip="NSA"/>
              </a:rPr>
              <a:t>NSA</a:t>
            </a:r>
            <a:r>
              <a:rPr lang="fr-FR" dirty="0"/>
              <a:t> et volée par les </a:t>
            </a:r>
            <a:r>
              <a:rPr lang="fr-FR" dirty="0">
                <a:hlinkClick r:id="rId42" tooltip="The Shadow Brokers"/>
              </a:rPr>
              <a:t>Shadow Brokers</a:t>
            </a:r>
            <a:r>
              <a:rPr lang="fr-FR" dirty="0"/>
              <a:t>, un groupe de pirates informatiques. Cette faille a été corrigée depuis le mois de mars 2017 par </a:t>
            </a:r>
            <a:r>
              <a:rPr lang="fr-FR" dirty="0">
                <a:hlinkClick r:id="rId43" tooltip="Microsoft"/>
              </a:rPr>
              <a:t>Microsoft</a:t>
            </a:r>
            <a:r>
              <a:rPr lang="fr-FR" dirty="0"/>
              <a:t> via le bulletin MS17-010 dans le cadre de son </a:t>
            </a:r>
            <a:r>
              <a:rPr lang="fr-FR" dirty="0">
                <a:hlinkClick r:id="rId44" tooltip="Patch Tuesday"/>
              </a:rPr>
              <a:t>Patch Tuesday</a:t>
            </a:r>
            <a:r>
              <a:rPr lang="fr-FR" dirty="0"/>
              <a:t>. </a:t>
            </a:r>
          </a:p>
          <a:p>
            <a:r>
              <a:rPr lang="fr-FR" dirty="0"/>
              <a:t>Ce virus a refait parler de lui en s'attaquant le 23 juin 2017 à une des usines du groupe automobile </a:t>
            </a:r>
            <a:r>
              <a:rPr lang="fr-FR" dirty="0">
                <a:hlinkClick r:id="rId45" tooltip="Honda"/>
              </a:rPr>
              <a:t>Honda</a:t>
            </a:r>
            <a:r>
              <a:rPr lang="fr-FR" dirty="0"/>
              <a:t>, située à </a:t>
            </a:r>
            <a:r>
              <a:rPr lang="fr-FR" dirty="0" err="1"/>
              <a:t>Sayama</a:t>
            </a:r>
            <a:r>
              <a:rPr lang="fr-FR" dirty="0"/>
              <a:t>, au </a:t>
            </a:r>
            <a:r>
              <a:rPr lang="fr-FR" dirty="0">
                <a:hlinkClick r:id="rId46" tooltip="Japon"/>
              </a:rPr>
              <a:t>Japon</a:t>
            </a:r>
            <a:r>
              <a:rPr lang="fr-FR" dirty="0"/>
              <a:t>, et cela intervient cinq jours avant le début d'une autre grande cyberattaque mondiale, </a:t>
            </a:r>
            <a:r>
              <a:rPr lang="fr-FR" dirty="0" err="1">
                <a:hlinkClick r:id="rId47" tooltip="NotPetya"/>
              </a:rPr>
              <a:t>NotPetya</a:t>
            </a:r>
            <a:r>
              <a:rPr lang="fr-FR" dirty="0"/>
              <a:t>. </a:t>
            </a:r>
          </a:p>
          <a:p>
            <a:pPr marL="171450" indent="-171450" eaLnBrk="1" hangingPunct="1">
              <a:spcBef>
                <a:spcPts val="488"/>
              </a:spcBef>
              <a:buFontTx/>
              <a:buChar char="•"/>
              <a:tabLst>
                <a:tab pos="0" algn="l"/>
                <a:tab pos="484188" algn="l"/>
                <a:tab pos="971550" algn="l"/>
                <a:tab pos="1457325" algn="l"/>
                <a:tab pos="1944688" algn="l"/>
                <a:tab pos="2430463" algn="l"/>
                <a:tab pos="2917825" algn="l"/>
                <a:tab pos="3403600" algn="l"/>
                <a:tab pos="3890963" algn="l"/>
                <a:tab pos="4376738" algn="l"/>
                <a:tab pos="4864100" algn="l"/>
                <a:tab pos="5349875" algn="l"/>
                <a:tab pos="5837238" algn="l"/>
                <a:tab pos="6324600" algn="l"/>
                <a:tab pos="6810375" algn="l"/>
                <a:tab pos="7297738" algn="l"/>
                <a:tab pos="7783513" algn="l"/>
                <a:tab pos="8270875" algn="l"/>
                <a:tab pos="8756650" algn="l"/>
                <a:tab pos="9244013" algn="l"/>
                <a:tab pos="9729788" algn="l"/>
              </a:tabLst>
              <a:defRPr/>
            </a:pPr>
            <a:endParaRPr lang="fr-FR" altLang="fr-FR" dirty="0"/>
          </a:p>
        </p:txBody>
      </p:sp>
      <p:sp>
        <p:nvSpPr>
          <p:cNvPr id="5734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9ECBE847-7C17-4EC8-BE3C-AB1FA4559544}" type="slidenum">
              <a:rPr lang="fr-FR" altLang="fr-FR" smtClean="0"/>
              <a:pPr fontAlgn="base">
                <a:spcBef>
                  <a:spcPct val="0"/>
                </a:spcBef>
                <a:spcAft>
                  <a:spcPct val="0"/>
                </a:spcAft>
                <a:defRPr/>
              </a:pPr>
              <a:t>8</a:t>
            </a:fld>
            <a:endParaRPr lang="fr-FR" altLang="fr-FR" dirty="0"/>
          </a:p>
        </p:txBody>
      </p:sp>
    </p:spTree>
    <p:extLst>
      <p:ext uri="{BB962C8B-B14F-4D97-AF65-F5344CB8AC3E}">
        <p14:creationId xmlns:p14="http://schemas.microsoft.com/office/powerpoint/2010/main" val="3530832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noProof="0" dirty="0">
                <a:latin typeface="Arial" pitchFamily="34" charset="0"/>
                <a:cs typeface="Lucida Sans Unicode" pitchFamily="34" charset="0"/>
              </a:rPr>
              <a:t>C’est</a:t>
            </a:r>
            <a:r>
              <a:rPr lang="en-GB" altLang="fr-FR" dirty="0">
                <a:latin typeface="Arial" pitchFamily="34" charset="0"/>
                <a:cs typeface="Lucida Sans Unicode" pitchFamily="34" charset="0"/>
              </a:rPr>
              <a:t> un </a:t>
            </a:r>
            <a:r>
              <a:rPr lang="fr-FR" altLang="fr-FR" noProof="0" dirty="0">
                <a:latin typeface="Arial" pitchFamily="34" charset="0"/>
                <a:cs typeface="Lucida Sans Unicode" pitchFamily="34" charset="0"/>
              </a:rPr>
              <a:t>logiciel</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malveillant</a:t>
            </a:r>
            <a:r>
              <a:rPr lang="en-GB" altLang="fr-FR" dirty="0">
                <a:latin typeface="Arial" pitchFamily="34" charset="0"/>
                <a:cs typeface="Lucida Sans Unicode" pitchFamily="34" charset="0"/>
              </a:rPr>
              <a:t> qui </a:t>
            </a:r>
            <a:r>
              <a:rPr lang="en-GB" altLang="fr-FR" dirty="0" err="1">
                <a:latin typeface="Arial" pitchFamily="34" charset="0"/>
                <a:cs typeface="Lucida Sans Unicode" pitchFamily="34" charset="0"/>
              </a:rPr>
              <a:t>modifie</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l’état</a:t>
            </a:r>
            <a:r>
              <a:rPr lang="en-GB" altLang="fr-FR" dirty="0">
                <a:latin typeface="Arial" pitchFamily="34" charset="0"/>
                <a:cs typeface="Lucida Sans Unicode" pitchFamily="34" charset="0"/>
              </a:rPr>
              <a:t> du poste de travail </a:t>
            </a:r>
            <a:r>
              <a:rPr lang="en-GB" altLang="fr-FR" dirty="0" err="1">
                <a:latin typeface="Arial" pitchFamily="34" charset="0"/>
                <a:cs typeface="Lucida Sans Unicode" pitchFamily="34" charset="0"/>
              </a:rPr>
              <a:t>afin</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d’empêcher</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l’utilisateur</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d’accéder</a:t>
            </a:r>
            <a:r>
              <a:rPr lang="en-GB" altLang="fr-FR" dirty="0">
                <a:latin typeface="Arial" pitchFamily="34" charset="0"/>
                <a:cs typeface="Lucida Sans Unicode" pitchFamily="34" charset="0"/>
              </a:rPr>
              <a:t> à son </a:t>
            </a:r>
            <a:r>
              <a:rPr lang="en-GB" altLang="fr-FR" dirty="0" err="1">
                <a:latin typeface="Arial" pitchFamily="34" charset="0"/>
                <a:cs typeface="Lucida Sans Unicode" pitchFamily="34" charset="0"/>
              </a:rPr>
              <a:t>ordinateur</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dans</a:t>
            </a:r>
            <a:r>
              <a:rPr lang="en-GB" altLang="fr-FR" dirty="0">
                <a:latin typeface="Arial" pitchFamily="34" charset="0"/>
                <a:cs typeface="Lucida Sans Unicode" pitchFamily="34" charset="0"/>
              </a:rPr>
              <a:t> le but de </a:t>
            </a:r>
            <a:r>
              <a:rPr lang="en-GB" altLang="fr-FR" dirty="0" err="1">
                <a:latin typeface="Arial" pitchFamily="34" charset="0"/>
                <a:cs typeface="Lucida Sans Unicode" pitchFamily="34" charset="0"/>
              </a:rPr>
              <a:t>contraindre</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l’utilisateur</a:t>
            </a:r>
            <a:r>
              <a:rPr lang="en-GB" altLang="fr-FR" dirty="0">
                <a:latin typeface="Arial" pitchFamily="34" charset="0"/>
                <a:cs typeface="Lucida Sans Unicode" pitchFamily="34" charset="0"/>
              </a:rPr>
              <a:t> à payer </a:t>
            </a:r>
            <a:r>
              <a:rPr lang="en-GB" altLang="fr-FR" dirty="0" err="1">
                <a:latin typeface="Arial" pitchFamily="34" charset="0"/>
                <a:cs typeface="Lucida Sans Unicode" pitchFamily="34" charset="0"/>
              </a:rPr>
              <a:t>une</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somme</a:t>
            </a:r>
            <a:r>
              <a:rPr lang="en-GB" altLang="fr-FR" dirty="0">
                <a:latin typeface="Arial" pitchFamily="34" charset="0"/>
                <a:cs typeface="Lucida Sans Unicode" pitchFamily="34" charset="0"/>
              </a:rPr>
              <a:t> </a:t>
            </a:r>
            <a:r>
              <a:rPr lang="en-GB" altLang="fr-FR" dirty="0" err="1">
                <a:latin typeface="Arial" pitchFamily="34" charset="0"/>
                <a:cs typeface="Lucida Sans Unicode" pitchFamily="34" charset="0"/>
              </a:rPr>
              <a:t>d’argent</a:t>
            </a:r>
            <a:r>
              <a:rPr lang="en-GB" altLang="fr-FR" dirty="0">
                <a:latin typeface="Arial" pitchFamily="34" charset="0"/>
                <a:cs typeface="Lucida Sans Unicode" pitchFamily="34" charset="0"/>
              </a:rPr>
              <a:t>.</a:t>
            </a:r>
          </a:p>
        </p:txBody>
      </p:sp>
      <p:sp>
        <p:nvSpPr>
          <p:cNvPr id="65540"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30879D9-C7F6-4E14-B76E-2ED36D5B7541}" type="slidenum">
              <a:rPr lang="fr-FR" altLang="fr-FR" smtClean="0"/>
              <a:pPr fontAlgn="base">
                <a:spcBef>
                  <a:spcPct val="0"/>
                </a:spcBef>
                <a:spcAft>
                  <a:spcPct val="0"/>
                </a:spcAft>
                <a:defRPr/>
              </a:pPr>
              <a:t>9</a:t>
            </a:fld>
            <a:endParaRPr lang="fr-FR" altLang="fr-FR" dirty="0"/>
          </a:p>
        </p:txBody>
      </p:sp>
    </p:spTree>
    <p:extLst>
      <p:ext uri="{BB962C8B-B14F-4D97-AF65-F5344CB8AC3E}">
        <p14:creationId xmlns:p14="http://schemas.microsoft.com/office/powerpoint/2010/main" val="22053361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0.jpeg"/><Relationship Id="rId4"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0.jpe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12.jpeg"/><Relationship Id="rId4"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0.jpeg"/><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0.jpeg"/><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1.xml"/><Relationship Id="rId5" Type="http://schemas.openxmlformats.org/officeDocument/2006/relationships/image" Target="../media/image12.jpeg"/><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Première page">
    <p:spTree>
      <p:nvGrpSpPr>
        <p:cNvPr id="1" name=""/>
        <p:cNvGrpSpPr/>
        <p:nvPr/>
      </p:nvGrpSpPr>
      <p:grpSpPr>
        <a:xfrm>
          <a:off x="0" y="0"/>
          <a:ext cx="0" cy="0"/>
          <a:chOff x="0" y="0"/>
          <a:chExt cx="0" cy="0"/>
        </a:xfrm>
      </p:grpSpPr>
      <p:pic>
        <p:nvPicPr>
          <p:cNvPr id="3" name="Imag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21713" y="3810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0488" y="23813"/>
            <a:ext cx="5080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300" y="23813"/>
            <a:ext cx="44926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838" y="23813"/>
            <a:ext cx="44926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21713" y="3810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0488" y="23813"/>
            <a:ext cx="5080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300" y="23813"/>
            <a:ext cx="44926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838" y="23813"/>
            <a:ext cx="44926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11" name="Espace réservé de la date 3"/>
          <p:cNvSpPr>
            <a:spLocks noGrp="1"/>
          </p:cNvSpPr>
          <p:nvPr>
            <p:ph type="dt" sz="half" idx="10"/>
          </p:nvPr>
        </p:nvSpPr>
        <p:spPr/>
        <p:txBody>
          <a:bodyPr/>
          <a:lstStyle>
            <a:lvl1pPr defTabSz="914400">
              <a:defRPr/>
            </a:lvl1pPr>
          </a:lstStyle>
          <a:p>
            <a:r>
              <a:rPr lang="fr-FR"/>
              <a:t>23 Mars 2021</a:t>
            </a:r>
            <a:endParaRPr lang="en-US" dirty="0"/>
          </a:p>
        </p:txBody>
      </p:sp>
      <p:sp>
        <p:nvSpPr>
          <p:cNvPr id="12" name="Espace réservé du pied de page 4"/>
          <p:cNvSpPr>
            <a:spLocks noGrp="1"/>
          </p:cNvSpPr>
          <p:nvPr>
            <p:ph type="ftr" sz="quarter" idx="11"/>
          </p:nvPr>
        </p:nvSpPr>
        <p:spPr/>
        <p:txBody>
          <a:bodyPr/>
          <a:lstStyle>
            <a:lvl1pPr defTabSz="914400">
              <a:defRPr/>
            </a:lvl1pPr>
          </a:lstStyle>
          <a:p>
            <a:r>
              <a:rPr lang="en-US"/>
              <a:t>Mairie de Signes</a:t>
            </a:r>
            <a:endParaRPr lang="en-US" dirty="0"/>
          </a:p>
        </p:txBody>
      </p:sp>
      <p:sp>
        <p:nvSpPr>
          <p:cNvPr id="13" name="Espace réservé du numéro de diapositive 5"/>
          <p:cNvSpPr>
            <a:spLocks noGrp="1"/>
          </p:cNvSpPr>
          <p:nvPr>
            <p:ph type="sldNum" sz="quarter" idx="12"/>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1681856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_Quad slide">
    <p:spTree>
      <p:nvGrpSpPr>
        <p:cNvPr id="1" name=""/>
        <p:cNvGrpSpPr/>
        <p:nvPr/>
      </p:nvGrpSpPr>
      <p:grpSpPr>
        <a:xfrm>
          <a:off x="0" y="0"/>
          <a:ext cx="0" cy="0"/>
          <a:chOff x="0" y="0"/>
          <a:chExt cx="0" cy="0"/>
        </a:xfrm>
      </p:grpSpPr>
      <p:pic>
        <p:nvPicPr>
          <p:cNvPr id="7" name="Imag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07425" y="5715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4938" y="31750"/>
            <a:ext cx="509587"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750" y="31750"/>
            <a:ext cx="4508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31750"/>
            <a:ext cx="4508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Connecteur droit 10"/>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a:off x="136525" y="3544888"/>
            <a:ext cx="8918575" cy="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0" name="Espace réservé du contenu 2"/>
          <p:cNvSpPr>
            <a:spLocks noGrp="1"/>
          </p:cNvSpPr>
          <p:nvPr>
            <p:ph idx="15"/>
          </p:nvPr>
        </p:nvSpPr>
        <p:spPr>
          <a:xfrm>
            <a:off x="128659" y="3590666"/>
            <a:ext cx="4438726" cy="295517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9" name="Espace réservé du contenu 2"/>
          <p:cNvSpPr>
            <a:spLocks noGrp="1"/>
          </p:cNvSpPr>
          <p:nvPr>
            <p:ph idx="14"/>
          </p:nvPr>
        </p:nvSpPr>
        <p:spPr>
          <a:xfrm>
            <a:off x="135918" y="626231"/>
            <a:ext cx="4438726" cy="295517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3" name="Espace réservé du contenu 2"/>
          <p:cNvSpPr>
            <a:spLocks noGrp="1"/>
          </p:cNvSpPr>
          <p:nvPr>
            <p:ph idx="1"/>
          </p:nvPr>
        </p:nvSpPr>
        <p:spPr>
          <a:xfrm>
            <a:off x="4572000" y="615142"/>
            <a:ext cx="4438726" cy="295517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8" name="Espace réservé du contenu 2"/>
          <p:cNvSpPr>
            <a:spLocks noGrp="1"/>
          </p:cNvSpPr>
          <p:nvPr>
            <p:ph idx="13"/>
          </p:nvPr>
        </p:nvSpPr>
        <p:spPr>
          <a:xfrm>
            <a:off x="4567385" y="3578633"/>
            <a:ext cx="4438726" cy="2946857"/>
          </a:xfrm>
        </p:spPr>
        <p:txBody>
          <a:bodyPr/>
          <a:lstStyle>
            <a:lvl1pPr>
              <a:defRPr/>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3" name="Espace réservé de la date 3"/>
          <p:cNvSpPr>
            <a:spLocks noGrp="1"/>
          </p:cNvSpPr>
          <p:nvPr>
            <p:ph type="dt" sz="half" idx="16"/>
          </p:nvPr>
        </p:nvSpPr>
        <p:spPr/>
        <p:txBody>
          <a:bodyPr/>
          <a:lstStyle>
            <a:lvl1pPr defTabSz="914400">
              <a:defRPr/>
            </a:lvl1pPr>
          </a:lstStyle>
          <a:p>
            <a:r>
              <a:rPr lang="fr-FR"/>
              <a:t>23 Mars 2021</a:t>
            </a:r>
            <a:endParaRPr lang="en-US" dirty="0"/>
          </a:p>
        </p:txBody>
      </p:sp>
      <p:sp>
        <p:nvSpPr>
          <p:cNvPr id="14" name="Espace réservé du pied de page 4"/>
          <p:cNvSpPr>
            <a:spLocks noGrp="1"/>
          </p:cNvSpPr>
          <p:nvPr>
            <p:ph type="ftr" sz="quarter" idx="17"/>
          </p:nvPr>
        </p:nvSpPr>
        <p:spPr/>
        <p:txBody>
          <a:bodyPr/>
          <a:lstStyle>
            <a:lvl1pPr defTabSz="914400">
              <a:defRPr/>
            </a:lvl1pPr>
          </a:lstStyle>
          <a:p>
            <a:r>
              <a:rPr lang="en-US"/>
              <a:t>Mairie de Signes</a:t>
            </a:r>
            <a:endParaRPr lang="en-US" dirty="0"/>
          </a:p>
        </p:txBody>
      </p:sp>
      <p:sp>
        <p:nvSpPr>
          <p:cNvPr id="15" name="Espace réservé du numéro de diapositive 5"/>
          <p:cNvSpPr>
            <a:spLocks noGrp="1"/>
          </p:cNvSpPr>
          <p:nvPr>
            <p:ph type="sldNum" sz="quarter" idx="18"/>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3727288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Upper slide">
    <p:spTree>
      <p:nvGrpSpPr>
        <p:cNvPr id="1" name=""/>
        <p:cNvGrpSpPr/>
        <p:nvPr/>
      </p:nvGrpSpPr>
      <p:grpSpPr>
        <a:xfrm>
          <a:off x="0" y="0"/>
          <a:ext cx="0" cy="0"/>
          <a:chOff x="0" y="0"/>
          <a:chExt cx="0" cy="0"/>
        </a:xfrm>
      </p:grpSpPr>
      <p:pic>
        <p:nvPicPr>
          <p:cNvPr id="6" name="Image 12"/>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34938" y="31750"/>
            <a:ext cx="509587"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750" y="31750"/>
            <a:ext cx="4508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7288" y="31750"/>
            <a:ext cx="4508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8"/>
          <p:cNvCxnSpPr/>
          <p:nvPr/>
        </p:nvCxnSpPr>
        <p:spPr>
          <a:xfrm>
            <a:off x="4572000" y="614363"/>
            <a:ext cx="0" cy="2930525"/>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a:off x="136525" y="3544888"/>
            <a:ext cx="8918575" cy="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p:txBody>
          <a:bodyPr/>
          <a:lstStyle/>
          <a:p>
            <a:r>
              <a:rPr lang="fr-FR"/>
              <a:t>Modifiez le style du titre</a:t>
            </a:r>
          </a:p>
        </p:txBody>
      </p:sp>
      <p:sp>
        <p:nvSpPr>
          <p:cNvPr id="16" name="Espace réservé du contenu 2"/>
          <p:cNvSpPr>
            <a:spLocks noGrp="1"/>
          </p:cNvSpPr>
          <p:nvPr>
            <p:ph idx="14"/>
          </p:nvPr>
        </p:nvSpPr>
        <p:spPr>
          <a:xfrm>
            <a:off x="135918" y="626231"/>
            <a:ext cx="4438726" cy="2919151"/>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7" name="Espace réservé du contenu 2"/>
          <p:cNvSpPr>
            <a:spLocks noGrp="1"/>
          </p:cNvSpPr>
          <p:nvPr>
            <p:ph idx="1"/>
          </p:nvPr>
        </p:nvSpPr>
        <p:spPr>
          <a:xfrm>
            <a:off x="4572000" y="640082"/>
            <a:ext cx="4438726" cy="290530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8" name="Espace réservé du contenu 2"/>
          <p:cNvSpPr>
            <a:spLocks noGrp="1"/>
          </p:cNvSpPr>
          <p:nvPr>
            <p:ph idx="15"/>
          </p:nvPr>
        </p:nvSpPr>
        <p:spPr>
          <a:xfrm>
            <a:off x="133274" y="3545382"/>
            <a:ext cx="8921550" cy="2919151"/>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1" name="Espace réservé de la date 2"/>
          <p:cNvSpPr>
            <a:spLocks noGrp="1"/>
          </p:cNvSpPr>
          <p:nvPr>
            <p:ph type="dt" sz="half" idx="16"/>
          </p:nvPr>
        </p:nvSpPr>
        <p:spPr/>
        <p:txBody>
          <a:bodyPr/>
          <a:lstStyle>
            <a:lvl1pPr defTabSz="914400">
              <a:defRPr/>
            </a:lvl1pPr>
          </a:lstStyle>
          <a:p>
            <a:r>
              <a:rPr lang="fr-FR"/>
              <a:t>23 Mars 2021</a:t>
            </a:r>
            <a:endParaRPr lang="en-US" dirty="0"/>
          </a:p>
        </p:txBody>
      </p:sp>
      <p:sp>
        <p:nvSpPr>
          <p:cNvPr id="12" name="Espace réservé du pied de page 3"/>
          <p:cNvSpPr>
            <a:spLocks noGrp="1"/>
          </p:cNvSpPr>
          <p:nvPr>
            <p:ph type="ftr" sz="quarter" idx="17"/>
          </p:nvPr>
        </p:nvSpPr>
        <p:spPr/>
        <p:txBody>
          <a:bodyPr/>
          <a:lstStyle>
            <a:lvl1pPr defTabSz="914400">
              <a:defRPr/>
            </a:lvl1pPr>
          </a:lstStyle>
          <a:p>
            <a:r>
              <a:rPr lang="en-US"/>
              <a:t>Mairie de Signes</a:t>
            </a:r>
            <a:endParaRPr lang="en-US" dirty="0"/>
          </a:p>
        </p:txBody>
      </p:sp>
      <p:sp>
        <p:nvSpPr>
          <p:cNvPr id="13" name="Espace réservé du numéro de diapositive 4"/>
          <p:cNvSpPr>
            <a:spLocks noGrp="1"/>
          </p:cNvSpPr>
          <p:nvPr>
            <p:ph type="sldNum" sz="quarter" idx="18"/>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20626429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Slide">
    <p:spTree>
      <p:nvGrpSpPr>
        <p:cNvPr id="1" name=""/>
        <p:cNvGrpSpPr/>
        <p:nvPr/>
      </p:nvGrpSpPr>
      <p:grpSpPr>
        <a:xfrm>
          <a:off x="0" y="0"/>
          <a:ext cx="0" cy="0"/>
          <a:chOff x="0" y="0"/>
          <a:chExt cx="0" cy="0"/>
        </a:xfrm>
      </p:grpSpPr>
      <p:pic>
        <p:nvPicPr>
          <p:cNvPr id="4" name="Imag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21713" y="3810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0488" y="23813"/>
            <a:ext cx="5080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300" y="23813"/>
            <a:ext cx="44926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838" y="23813"/>
            <a:ext cx="44926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11" name="Espace réservé du contenu 2"/>
          <p:cNvSpPr>
            <a:spLocks noGrp="1"/>
          </p:cNvSpPr>
          <p:nvPr>
            <p:ph idx="14"/>
          </p:nvPr>
        </p:nvSpPr>
        <p:spPr>
          <a:xfrm>
            <a:off x="135917" y="617919"/>
            <a:ext cx="8709553" cy="5890946"/>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8" name="Espace réservé de la date 3"/>
          <p:cNvSpPr>
            <a:spLocks noGrp="1"/>
          </p:cNvSpPr>
          <p:nvPr>
            <p:ph type="dt" sz="half" idx="15"/>
          </p:nvPr>
        </p:nvSpPr>
        <p:spPr/>
        <p:txBody>
          <a:bodyPr/>
          <a:lstStyle>
            <a:lvl1pPr defTabSz="914400">
              <a:defRPr/>
            </a:lvl1pPr>
          </a:lstStyle>
          <a:p>
            <a:r>
              <a:rPr lang="fr-FR"/>
              <a:t>23 Mars 2021</a:t>
            </a:r>
            <a:endParaRPr lang="en-US" dirty="0"/>
          </a:p>
        </p:txBody>
      </p:sp>
      <p:sp>
        <p:nvSpPr>
          <p:cNvPr id="9" name="Espace réservé du pied de page 4"/>
          <p:cNvSpPr>
            <a:spLocks noGrp="1"/>
          </p:cNvSpPr>
          <p:nvPr>
            <p:ph type="ftr" sz="quarter" idx="16"/>
          </p:nvPr>
        </p:nvSpPr>
        <p:spPr/>
        <p:txBody>
          <a:bodyPr/>
          <a:lstStyle>
            <a:lvl1pPr defTabSz="914400">
              <a:defRPr/>
            </a:lvl1pPr>
          </a:lstStyle>
          <a:p>
            <a:r>
              <a:rPr lang="en-US"/>
              <a:t>Mairie de Signes</a:t>
            </a:r>
            <a:endParaRPr lang="en-US" dirty="0"/>
          </a:p>
        </p:txBody>
      </p:sp>
      <p:sp>
        <p:nvSpPr>
          <p:cNvPr id="10" name="Espace réservé du numéro de diapositive 5"/>
          <p:cNvSpPr>
            <a:spLocks noGrp="1"/>
          </p:cNvSpPr>
          <p:nvPr>
            <p:ph type="sldNum" sz="quarter" idx="17"/>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34592180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3_Bi-slide">
    <p:spTree>
      <p:nvGrpSpPr>
        <p:cNvPr id="1" name=""/>
        <p:cNvGrpSpPr/>
        <p:nvPr/>
      </p:nvGrpSpPr>
      <p:grpSpPr>
        <a:xfrm>
          <a:off x="0" y="0"/>
          <a:ext cx="0" cy="0"/>
          <a:chOff x="0" y="0"/>
          <a:chExt cx="0" cy="0"/>
        </a:xfrm>
      </p:grpSpPr>
      <p:pic>
        <p:nvPicPr>
          <p:cNvPr id="5" name="Image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40763" y="22225"/>
            <a:ext cx="44767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8425" y="22225"/>
            <a:ext cx="5095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238" y="22225"/>
            <a:ext cx="4508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0775" y="22225"/>
            <a:ext cx="4492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8"/>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12" name="Espace réservé du contenu 2"/>
          <p:cNvSpPr>
            <a:spLocks noGrp="1"/>
          </p:cNvSpPr>
          <p:nvPr>
            <p:ph idx="14"/>
          </p:nvPr>
        </p:nvSpPr>
        <p:spPr>
          <a:xfrm>
            <a:off x="135918" y="617919"/>
            <a:ext cx="4438726" cy="5907572"/>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3" name="Espace réservé du contenu 2"/>
          <p:cNvSpPr>
            <a:spLocks noGrp="1"/>
          </p:cNvSpPr>
          <p:nvPr>
            <p:ph idx="15"/>
          </p:nvPr>
        </p:nvSpPr>
        <p:spPr>
          <a:xfrm>
            <a:off x="4574644" y="634539"/>
            <a:ext cx="4438726" cy="5890952"/>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0" name="Espace réservé de la date 3"/>
          <p:cNvSpPr>
            <a:spLocks noGrp="1"/>
          </p:cNvSpPr>
          <p:nvPr>
            <p:ph type="dt" sz="half" idx="16"/>
          </p:nvPr>
        </p:nvSpPr>
        <p:spPr/>
        <p:txBody>
          <a:bodyPr/>
          <a:lstStyle>
            <a:lvl1pPr defTabSz="914400">
              <a:defRPr/>
            </a:lvl1pPr>
          </a:lstStyle>
          <a:p>
            <a:r>
              <a:rPr lang="fr-FR"/>
              <a:t>23 Mars 2021</a:t>
            </a:r>
            <a:endParaRPr lang="en-US" dirty="0"/>
          </a:p>
        </p:txBody>
      </p:sp>
      <p:sp>
        <p:nvSpPr>
          <p:cNvPr id="11" name="Espace réservé du pied de page 4"/>
          <p:cNvSpPr>
            <a:spLocks noGrp="1"/>
          </p:cNvSpPr>
          <p:nvPr>
            <p:ph type="ftr" sz="quarter" idx="17"/>
          </p:nvPr>
        </p:nvSpPr>
        <p:spPr/>
        <p:txBody>
          <a:bodyPr/>
          <a:lstStyle>
            <a:lvl1pPr defTabSz="914400">
              <a:defRPr/>
            </a:lvl1pPr>
          </a:lstStyle>
          <a:p>
            <a:r>
              <a:rPr lang="en-US"/>
              <a:t>Mairie de Signes</a:t>
            </a:r>
            <a:endParaRPr lang="en-US" dirty="0"/>
          </a:p>
        </p:txBody>
      </p:sp>
      <p:sp>
        <p:nvSpPr>
          <p:cNvPr id="14" name="Espace réservé du numéro de diapositive 5"/>
          <p:cNvSpPr>
            <a:spLocks noGrp="1"/>
          </p:cNvSpPr>
          <p:nvPr>
            <p:ph type="sldNum" sz="quarter" idx="18"/>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194282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4_Bi-slide">
    <p:spTree>
      <p:nvGrpSpPr>
        <p:cNvPr id="1" name=""/>
        <p:cNvGrpSpPr/>
        <p:nvPr/>
      </p:nvGrpSpPr>
      <p:grpSpPr>
        <a:xfrm>
          <a:off x="0" y="0"/>
          <a:ext cx="0" cy="0"/>
          <a:chOff x="0" y="0"/>
          <a:chExt cx="0" cy="0"/>
        </a:xfrm>
      </p:grpSpPr>
      <p:pic>
        <p:nvPicPr>
          <p:cNvPr id="5" name="Image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40763" y="22225"/>
            <a:ext cx="44767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8425" y="22225"/>
            <a:ext cx="5095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238" y="22225"/>
            <a:ext cx="4508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0775" y="22225"/>
            <a:ext cx="4492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8"/>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12" name="Espace réservé du contenu 2"/>
          <p:cNvSpPr>
            <a:spLocks noGrp="1"/>
          </p:cNvSpPr>
          <p:nvPr>
            <p:ph idx="14"/>
          </p:nvPr>
        </p:nvSpPr>
        <p:spPr>
          <a:xfrm>
            <a:off x="135918" y="617919"/>
            <a:ext cx="4438726" cy="5907572"/>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3" name="Espace réservé du contenu 2"/>
          <p:cNvSpPr>
            <a:spLocks noGrp="1"/>
          </p:cNvSpPr>
          <p:nvPr>
            <p:ph idx="15"/>
          </p:nvPr>
        </p:nvSpPr>
        <p:spPr>
          <a:xfrm>
            <a:off x="4574644" y="634539"/>
            <a:ext cx="4438726" cy="5890952"/>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0" name="Espace réservé de la date 3"/>
          <p:cNvSpPr>
            <a:spLocks noGrp="1"/>
          </p:cNvSpPr>
          <p:nvPr>
            <p:ph type="dt" sz="half" idx="16"/>
          </p:nvPr>
        </p:nvSpPr>
        <p:spPr/>
        <p:txBody>
          <a:bodyPr/>
          <a:lstStyle>
            <a:lvl1pPr defTabSz="914400">
              <a:defRPr/>
            </a:lvl1pPr>
          </a:lstStyle>
          <a:p>
            <a:r>
              <a:rPr lang="fr-FR"/>
              <a:t>23 Mars 2021</a:t>
            </a:r>
            <a:endParaRPr lang="en-US" dirty="0"/>
          </a:p>
        </p:txBody>
      </p:sp>
      <p:sp>
        <p:nvSpPr>
          <p:cNvPr id="11" name="Espace réservé du pied de page 4"/>
          <p:cNvSpPr>
            <a:spLocks noGrp="1"/>
          </p:cNvSpPr>
          <p:nvPr>
            <p:ph type="ftr" sz="quarter" idx="17"/>
          </p:nvPr>
        </p:nvSpPr>
        <p:spPr/>
        <p:txBody>
          <a:bodyPr/>
          <a:lstStyle>
            <a:lvl1pPr defTabSz="914400">
              <a:defRPr/>
            </a:lvl1pPr>
          </a:lstStyle>
          <a:p>
            <a:r>
              <a:rPr lang="en-US"/>
              <a:t>Mairie de Signes</a:t>
            </a:r>
            <a:endParaRPr lang="en-US" dirty="0"/>
          </a:p>
        </p:txBody>
      </p:sp>
      <p:sp>
        <p:nvSpPr>
          <p:cNvPr id="14" name="Espace réservé du numéro de diapositive 5"/>
          <p:cNvSpPr>
            <a:spLocks noGrp="1"/>
          </p:cNvSpPr>
          <p:nvPr>
            <p:ph type="sldNum" sz="quarter" idx="18"/>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3946736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Quad slide">
    <p:spTree>
      <p:nvGrpSpPr>
        <p:cNvPr id="1" name=""/>
        <p:cNvGrpSpPr/>
        <p:nvPr/>
      </p:nvGrpSpPr>
      <p:grpSpPr>
        <a:xfrm>
          <a:off x="0" y="0"/>
          <a:ext cx="0" cy="0"/>
          <a:chOff x="0" y="0"/>
          <a:chExt cx="0" cy="0"/>
        </a:xfrm>
      </p:grpSpPr>
      <p:pic>
        <p:nvPicPr>
          <p:cNvPr id="7" name="Imag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07425" y="5715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4938" y="31750"/>
            <a:ext cx="509587"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750" y="31750"/>
            <a:ext cx="4508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31750"/>
            <a:ext cx="4508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Connecteur droit 10"/>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a:off x="136525" y="3544888"/>
            <a:ext cx="8918575" cy="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Espace réservé du contenu 2"/>
          <p:cNvSpPr>
            <a:spLocks noGrp="1"/>
          </p:cNvSpPr>
          <p:nvPr>
            <p:ph idx="14"/>
          </p:nvPr>
        </p:nvSpPr>
        <p:spPr>
          <a:xfrm>
            <a:off x="135918" y="617919"/>
            <a:ext cx="4438726" cy="2927464"/>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3" name="Espace réservé du contenu 2"/>
          <p:cNvSpPr>
            <a:spLocks noGrp="1"/>
          </p:cNvSpPr>
          <p:nvPr>
            <p:ph idx="1"/>
          </p:nvPr>
        </p:nvSpPr>
        <p:spPr>
          <a:xfrm>
            <a:off x="4572000" y="615142"/>
            <a:ext cx="4438726" cy="2955173"/>
          </a:xfrm>
          <a:prstGeom prst="rect">
            <a:avLst/>
          </a:prstGeom>
        </p:spPr>
        <p:txBody>
          <a:bodyPr/>
          <a:lstStyle>
            <a:lvl1pPr>
              <a:defRPr/>
            </a:lvl1pPr>
            <a:lvl2pPr marL="357188" indent="-265113">
              <a:buFont typeface="Arial" panose="020B0604020202020204" pitchFamily="34" charset="0"/>
              <a:buChar char="•"/>
              <a:defRPr/>
            </a:lvl2pPr>
            <a:lvl3pPr marL="539750" indent="-182563">
              <a:tabLst>
                <a:tab pos="806450" algn="l"/>
                <a:tab pos="1163638" algn="l"/>
              </a:tabLst>
              <a:defRPr/>
            </a:lvl3pPr>
            <a:lvl4pPr marL="714375" indent="-174625">
              <a:buFont typeface="Arial" panose="020B0604020202020204" pitchFamily="34" charset="0"/>
              <a:buChar char="•"/>
              <a:defRPr/>
            </a:lvl4pPr>
            <a:lvl5pPr marL="898525" indent="-184150">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6" name="Espace réservé du contenu 2"/>
          <p:cNvSpPr>
            <a:spLocks noGrp="1"/>
          </p:cNvSpPr>
          <p:nvPr>
            <p:ph idx="15"/>
          </p:nvPr>
        </p:nvSpPr>
        <p:spPr>
          <a:xfrm>
            <a:off x="137242" y="3545382"/>
            <a:ext cx="4438726" cy="2955173"/>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7" name="Espace réservé du contenu 2"/>
          <p:cNvSpPr>
            <a:spLocks noGrp="1"/>
          </p:cNvSpPr>
          <p:nvPr>
            <p:ph idx="16"/>
          </p:nvPr>
        </p:nvSpPr>
        <p:spPr>
          <a:xfrm>
            <a:off x="4567385" y="3539841"/>
            <a:ext cx="4438726" cy="2955173"/>
          </a:xfrm>
          <a:prstGeom prst="rect">
            <a:avLst/>
          </a:prstGeom>
        </p:spPr>
        <p:txBody>
          <a:bodyPr/>
          <a:lstStyle>
            <a:lvl1pPr>
              <a:defRPr/>
            </a:lvl1pPr>
            <a:lvl2pPr marL="357188" indent="-265113">
              <a:buFont typeface="Arial" panose="020B0604020202020204" pitchFamily="34" charset="0"/>
              <a:buChar char="•"/>
              <a:defRPr/>
            </a:lvl2pPr>
            <a:lvl3pPr marL="539750" indent="-182563">
              <a:tabLst>
                <a:tab pos="806450" algn="l"/>
                <a:tab pos="1163638" algn="l"/>
              </a:tabLst>
              <a:defRPr/>
            </a:lvl3pPr>
            <a:lvl4pPr marL="714375" indent="-174625">
              <a:buFont typeface="Arial" panose="020B0604020202020204" pitchFamily="34" charset="0"/>
              <a:buChar char="•"/>
              <a:defRPr/>
            </a:lvl4pPr>
            <a:lvl5pPr marL="898525" indent="-184150">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3" name="Espace réservé de la date 3"/>
          <p:cNvSpPr>
            <a:spLocks noGrp="1"/>
          </p:cNvSpPr>
          <p:nvPr>
            <p:ph type="dt" sz="half" idx="17"/>
          </p:nvPr>
        </p:nvSpPr>
        <p:spPr/>
        <p:txBody>
          <a:bodyPr/>
          <a:lstStyle>
            <a:lvl1pPr defTabSz="914400">
              <a:defRPr/>
            </a:lvl1pPr>
          </a:lstStyle>
          <a:p>
            <a:r>
              <a:rPr lang="fr-FR"/>
              <a:t>23 Mars 2021</a:t>
            </a:r>
            <a:endParaRPr lang="en-US" dirty="0"/>
          </a:p>
        </p:txBody>
      </p:sp>
      <p:sp>
        <p:nvSpPr>
          <p:cNvPr id="14" name="Espace réservé du pied de page 4"/>
          <p:cNvSpPr>
            <a:spLocks noGrp="1"/>
          </p:cNvSpPr>
          <p:nvPr>
            <p:ph type="ftr" sz="quarter" idx="18"/>
          </p:nvPr>
        </p:nvSpPr>
        <p:spPr/>
        <p:txBody>
          <a:bodyPr/>
          <a:lstStyle>
            <a:lvl1pPr defTabSz="914400">
              <a:defRPr/>
            </a:lvl1pPr>
          </a:lstStyle>
          <a:p>
            <a:r>
              <a:rPr lang="en-US"/>
              <a:t>Mairie de Signes</a:t>
            </a:r>
            <a:endParaRPr lang="en-US" dirty="0"/>
          </a:p>
        </p:txBody>
      </p:sp>
      <p:sp>
        <p:nvSpPr>
          <p:cNvPr id="15" name="Espace réservé du numéro de diapositive 5"/>
          <p:cNvSpPr>
            <a:spLocks noGrp="1"/>
          </p:cNvSpPr>
          <p:nvPr>
            <p:ph type="sldNum" sz="quarter" idx="19"/>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6779848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r>
              <a:rPr lang="fr-FR"/>
              <a:t>23 Mars 2021</a:t>
            </a:r>
            <a:endParaRPr lang="en-US" dirty="0"/>
          </a:p>
        </p:txBody>
      </p:sp>
      <p:sp>
        <p:nvSpPr>
          <p:cNvPr id="5" name="Espace réservé du pied de page 4"/>
          <p:cNvSpPr>
            <a:spLocks noGrp="1"/>
          </p:cNvSpPr>
          <p:nvPr>
            <p:ph type="ftr" sz="quarter" idx="11"/>
          </p:nvPr>
        </p:nvSpPr>
        <p:spPr/>
        <p:txBody>
          <a:bodyPr/>
          <a:lstStyle/>
          <a:p>
            <a:r>
              <a:rPr lang="en-US"/>
              <a:t>Mairie de Signes</a:t>
            </a:r>
          </a:p>
        </p:txBody>
      </p:sp>
      <p:sp>
        <p:nvSpPr>
          <p:cNvPr id="6" name="Espace réservé du numéro de diapositive 5"/>
          <p:cNvSpPr>
            <a:spLocks noGrp="1"/>
          </p:cNvSpPr>
          <p:nvPr>
            <p:ph type="sldNum" sz="quarter" idx="12"/>
          </p:nvPr>
        </p:nvSpPr>
        <p:spPr/>
        <p:txBody>
          <a:body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3381084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Quad slide">
    <p:spTree>
      <p:nvGrpSpPr>
        <p:cNvPr id="1" name=""/>
        <p:cNvGrpSpPr/>
        <p:nvPr/>
      </p:nvGrpSpPr>
      <p:grpSpPr>
        <a:xfrm>
          <a:off x="0" y="0"/>
          <a:ext cx="0" cy="0"/>
          <a:chOff x="0" y="0"/>
          <a:chExt cx="0" cy="0"/>
        </a:xfrm>
      </p:grpSpPr>
      <p:pic>
        <p:nvPicPr>
          <p:cNvPr id="7" name="Imag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07425" y="5715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4938" y="31750"/>
            <a:ext cx="509587"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750" y="31750"/>
            <a:ext cx="4508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31750"/>
            <a:ext cx="4508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Connecteur droit 10"/>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a:off x="136525" y="3544888"/>
            <a:ext cx="8918575" cy="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3" name="Image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07425" y="5715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2"/>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4938" y="31750"/>
            <a:ext cx="509587"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ge 2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750" y="31750"/>
            <a:ext cx="4508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Image 2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31750"/>
            <a:ext cx="4508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Connecteur droit 16"/>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a:off x="136525" y="3544888"/>
            <a:ext cx="8918575" cy="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0" name="Espace réservé du contenu 2"/>
          <p:cNvSpPr>
            <a:spLocks noGrp="1"/>
          </p:cNvSpPr>
          <p:nvPr>
            <p:ph idx="15"/>
          </p:nvPr>
        </p:nvSpPr>
        <p:spPr>
          <a:xfrm>
            <a:off x="128659" y="3590666"/>
            <a:ext cx="4438726" cy="295517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9" name="Espace réservé du contenu 2"/>
          <p:cNvSpPr>
            <a:spLocks noGrp="1"/>
          </p:cNvSpPr>
          <p:nvPr>
            <p:ph idx="14"/>
          </p:nvPr>
        </p:nvSpPr>
        <p:spPr>
          <a:xfrm>
            <a:off x="135918" y="626231"/>
            <a:ext cx="4438726" cy="295517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3" name="Espace réservé du contenu 2"/>
          <p:cNvSpPr>
            <a:spLocks noGrp="1"/>
          </p:cNvSpPr>
          <p:nvPr>
            <p:ph idx="1"/>
          </p:nvPr>
        </p:nvSpPr>
        <p:spPr>
          <a:xfrm>
            <a:off x="4572000" y="615142"/>
            <a:ext cx="4438726" cy="295517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8" name="Espace réservé du contenu 2"/>
          <p:cNvSpPr>
            <a:spLocks noGrp="1"/>
          </p:cNvSpPr>
          <p:nvPr>
            <p:ph idx="13"/>
          </p:nvPr>
        </p:nvSpPr>
        <p:spPr>
          <a:xfrm>
            <a:off x="4567385" y="3578633"/>
            <a:ext cx="4438726" cy="2946857"/>
          </a:xfrm>
        </p:spPr>
        <p:txBody>
          <a:bodyPr/>
          <a:lstStyle>
            <a:lvl1pPr>
              <a:defRPr/>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2" name="Espace réservé de la date 3"/>
          <p:cNvSpPr>
            <a:spLocks noGrp="1"/>
          </p:cNvSpPr>
          <p:nvPr>
            <p:ph type="dt" sz="half" idx="16"/>
          </p:nvPr>
        </p:nvSpPr>
        <p:spPr/>
        <p:txBody>
          <a:bodyPr/>
          <a:lstStyle>
            <a:lvl1pPr defTabSz="914400">
              <a:defRPr/>
            </a:lvl1pPr>
          </a:lstStyle>
          <a:p>
            <a:r>
              <a:rPr lang="fr-FR"/>
              <a:t>23 Mars 2021</a:t>
            </a:r>
            <a:endParaRPr lang="en-US" dirty="0"/>
          </a:p>
        </p:txBody>
      </p:sp>
      <p:sp>
        <p:nvSpPr>
          <p:cNvPr id="23" name="Espace réservé du pied de page 4"/>
          <p:cNvSpPr>
            <a:spLocks noGrp="1"/>
          </p:cNvSpPr>
          <p:nvPr>
            <p:ph type="ftr" sz="quarter" idx="17"/>
          </p:nvPr>
        </p:nvSpPr>
        <p:spPr/>
        <p:txBody>
          <a:bodyPr/>
          <a:lstStyle>
            <a:lvl1pPr defTabSz="914400">
              <a:defRPr/>
            </a:lvl1pPr>
          </a:lstStyle>
          <a:p>
            <a:r>
              <a:rPr lang="en-US"/>
              <a:t>Mairie de Signes</a:t>
            </a:r>
            <a:endParaRPr lang="en-US" dirty="0"/>
          </a:p>
        </p:txBody>
      </p:sp>
      <p:sp>
        <p:nvSpPr>
          <p:cNvPr id="24" name="Espace réservé du numéro de diapositive 5"/>
          <p:cNvSpPr>
            <a:spLocks noGrp="1"/>
          </p:cNvSpPr>
          <p:nvPr>
            <p:ph type="sldNum" sz="quarter" idx="18"/>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3166823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Upper slide">
    <p:spTree>
      <p:nvGrpSpPr>
        <p:cNvPr id="1" name=""/>
        <p:cNvGrpSpPr/>
        <p:nvPr/>
      </p:nvGrpSpPr>
      <p:grpSpPr>
        <a:xfrm>
          <a:off x="0" y="0"/>
          <a:ext cx="0" cy="0"/>
          <a:chOff x="0" y="0"/>
          <a:chExt cx="0" cy="0"/>
        </a:xfrm>
      </p:grpSpPr>
      <p:pic>
        <p:nvPicPr>
          <p:cNvPr id="6" name="Image 12"/>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34938" y="31750"/>
            <a:ext cx="509587"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750" y="31750"/>
            <a:ext cx="4508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7288" y="31750"/>
            <a:ext cx="4508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8"/>
          <p:cNvCxnSpPr/>
          <p:nvPr/>
        </p:nvCxnSpPr>
        <p:spPr>
          <a:xfrm>
            <a:off x="4572000" y="614363"/>
            <a:ext cx="0" cy="2930525"/>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a:off x="136525" y="3544888"/>
            <a:ext cx="8918575" cy="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1" name="Image 12"/>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34938" y="31750"/>
            <a:ext cx="509587"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750" y="31750"/>
            <a:ext cx="4508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7288" y="31750"/>
            <a:ext cx="4508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Connecteur droit 13"/>
          <p:cNvCxnSpPr/>
          <p:nvPr/>
        </p:nvCxnSpPr>
        <p:spPr>
          <a:xfrm>
            <a:off x="4572000" y="614363"/>
            <a:ext cx="0" cy="2930525"/>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Connecteur droit 14"/>
          <p:cNvCxnSpPr/>
          <p:nvPr/>
        </p:nvCxnSpPr>
        <p:spPr>
          <a:xfrm>
            <a:off x="136525" y="3544888"/>
            <a:ext cx="8918575" cy="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p:txBody>
          <a:bodyPr/>
          <a:lstStyle/>
          <a:p>
            <a:r>
              <a:rPr lang="fr-FR"/>
              <a:t>Modifiez le style du titre</a:t>
            </a:r>
          </a:p>
        </p:txBody>
      </p:sp>
      <p:sp>
        <p:nvSpPr>
          <p:cNvPr id="16" name="Espace réservé du contenu 2"/>
          <p:cNvSpPr>
            <a:spLocks noGrp="1"/>
          </p:cNvSpPr>
          <p:nvPr>
            <p:ph idx="14"/>
          </p:nvPr>
        </p:nvSpPr>
        <p:spPr>
          <a:xfrm>
            <a:off x="135918" y="626231"/>
            <a:ext cx="4438726" cy="2919151"/>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7" name="Espace réservé du contenu 2"/>
          <p:cNvSpPr>
            <a:spLocks noGrp="1"/>
          </p:cNvSpPr>
          <p:nvPr>
            <p:ph idx="1"/>
          </p:nvPr>
        </p:nvSpPr>
        <p:spPr>
          <a:xfrm>
            <a:off x="4572000" y="640082"/>
            <a:ext cx="4438726" cy="290530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8" name="Espace réservé du contenu 2"/>
          <p:cNvSpPr>
            <a:spLocks noGrp="1"/>
          </p:cNvSpPr>
          <p:nvPr>
            <p:ph idx="15"/>
          </p:nvPr>
        </p:nvSpPr>
        <p:spPr>
          <a:xfrm>
            <a:off x="133274" y="3545382"/>
            <a:ext cx="8921550" cy="2919151"/>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9" name="Espace réservé de la date 2"/>
          <p:cNvSpPr>
            <a:spLocks noGrp="1"/>
          </p:cNvSpPr>
          <p:nvPr>
            <p:ph type="dt" sz="half" idx="16"/>
          </p:nvPr>
        </p:nvSpPr>
        <p:spPr/>
        <p:txBody>
          <a:bodyPr/>
          <a:lstStyle>
            <a:lvl1pPr defTabSz="914400">
              <a:defRPr/>
            </a:lvl1pPr>
          </a:lstStyle>
          <a:p>
            <a:r>
              <a:rPr lang="fr-FR"/>
              <a:t>23 Mars 2021</a:t>
            </a:r>
            <a:endParaRPr lang="en-US" dirty="0"/>
          </a:p>
        </p:txBody>
      </p:sp>
      <p:sp>
        <p:nvSpPr>
          <p:cNvPr id="20" name="Espace réservé du pied de page 3"/>
          <p:cNvSpPr>
            <a:spLocks noGrp="1"/>
          </p:cNvSpPr>
          <p:nvPr>
            <p:ph type="ftr" sz="quarter" idx="17"/>
          </p:nvPr>
        </p:nvSpPr>
        <p:spPr/>
        <p:txBody>
          <a:bodyPr/>
          <a:lstStyle>
            <a:lvl1pPr defTabSz="914400">
              <a:defRPr/>
            </a:lvl1pPr>
          </a:lstStyle>
          <a:p>
            <a:r>
              <a:rPr lang="en-US"/>
              <a:t>Mairie de Signes</a:t>
            </a:r>
            <a:endParaRPr lang="en-US" dirty="0"/>
          </a:p>
        </p:txBody>
      </p:sp>
      <p:sp>
        <p:nvSpPr>
          <p:cNvPr id="21" name="Espace réservé du numéro de diapositive 4"/>
          <p:cNvSpPr>
            <a:spLocks noGrp="1"/>
          </p:cNvSpPr>
          <p:nvPr>
            <p:ph type="sldNum" sz="quarter" idx="18"/>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3994328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Bi-slide">
    <p:spTree>
      <p:nvGrpSpPr>
        <p:cNvPr id="1" name=""/>
        <p:cNvGrpSpPr/>
        <p:nvPr/>
      </p:nvGrpSpPr>
      <p:grpSpPr>
        <a:xfrm>
          <a:off x="0" y="0"/>
          <a:ext cx="0" cy="0"/>
          <a:chOff x="0" y="0"/>
          <a:chExt cx="0" cy="0"/>
        </a:xfrm>
      </p:grpSpPr>
      <p:pic>
        <p:nvPicPr>
          <p:cNvPr id="4" name="Image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40763" y="22225"/>
            <a:ext cx="44767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8425" y="22225"/>
            <a:ext cx="5095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238" y="22225"/>
            <a:ext cx="4508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0775" y="22225"/>
            <a:ext cx="4492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40763" y="22225"/>
            <a:ext cx="44767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8425" y="22225"/>
            <a:ext cx="5095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238" y="22225"/>
            <a:ext cx="4508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0775" y="22225"/>
            <a:ext cx="4492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3" name="Espace réservé du contenu 2"/>
          <p:cNvSpPr>
            <a:spLocks noGrp="1"/>
          </p:cNvSpPr>
          <p:nvPr>
            <p:ph idx="1"/>
          </p:nvPr>
        </p:nvSpPr>
        <p:spPr>
          <a:xfrm>
            <a:off x="133274" y="699453"/>
            <a:ext cx="4438726" cy="2741579"/>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4" name="Espace réservé de la date 3"/>
          <p:cNvSpPr>
            <a:spLocks noGrp="1"/>
          </p:cNvSpPr>
          <p:nvPr>
            <p:ph type="dt" sz="half" idx="10"/>
          </p:nvPr>
        </p:nvSpPr>
        <p:spPr/>
        <p:txBody>
          <a:bodyPr/>
          <a:lstStyle>
            <a:lvl1pPr defTabSz="914400">
              <a:defRPr/>
            </a:lvl1pPr>
          </a:lstStyle>
          <a:p>
            <a:r>
              <a:rPr lang="fr-FR"/>
              <a:t>23 Mars 2021</a:t>
            </a:r>
            <a:endParaRPr lang="en-US" dirty="0"/>
          </a:p>
        </p:txBody>
      </p:sp>
      <p:sp>
        <p:nvSpPr>
          <p:cNvPr id="15" name="Espace réservé du pied de page 4"/>
          <p:cNvSpPr>
            <a:spLocks noGrp="1"/>
          </p:cNvSpPr>
          <p:nvPr>
            <p:ph type="ftr" sz="quarter" idx="11"/>
          </p:nvPr>
        </p:nvSpPr>
        <p:spPr/>
        <p:txBody>
          <a:bodyPr/>
          <a:lstStyle>
            <a:lvl1pPr defTabSz="914400">
              <a:defRPr/>
            </a:lvl1pPr>
          </a:lstStyle>
          <a:p>
            <a:r>
              <a:rPr lang="en-US"/>
              <a:t>Mairie de Signes</a:t>
            </a:r>
            <a:endParaRPr lang="en-US" dirty="0"/>
          </a:p>
        </p:txBody>
      </p:sp>
      <p:sp>
        <p:nvSpPr>
          <p:cNvPr id="16" name="Espace réservé du numéro de diapositive 5"/>
          <p:cNvSpPr>
            <a:spLocks noGrp="1"/>
          </p:cNvSpPr>
          <p:nvPr>
            <p:ph type="sldNum" sz="quarter" idx="12"/>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360218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lide">
    <p:spTree>
      <p:nvGrpSpPr>
        <p:cNvPr id="1" name=""/>
        <p:cNvGrpSpPr/>
        <p:nvPr/>
      </p:nvGrpSpPr>
      <p:grpSpPr>
        <a:xfrm>
          <a:off x="0" y="0"/>
          <a:ext cx="0" cy="0"/>
          <a:chOff x="0" y="0"/>
          <a:chExt cx="0" cy="0"/>
        </a:xfrm>
      </p:grpSpPr>
      <p:pic>
        <p:nvPicPr>
          <p:cNvPr id="4" name="Imag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21713" y="3810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0488" y="23813"/>
            <a:ext cx="5080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300" y="23813"/>
            <a:ext cx="44926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838" y="23813"/>
            <a:ext cx="44926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21713" y="3810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0488" y="23813"/>
            <a:ext cx="5080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300" y="23813"/>
            <a:ext cx="44926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838" y="23813"/>
            <a:ext cx="44926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11" name="Espace réservé du contenu 2"/>
          <p:cNvSpPr>
            <a:spLocks noGrp="1"/>
          </p:cNvSpPr>
          <p:nvPr>
            <p:ph idx="14"/>
          </p:nvPr>
        </p:nvSpPr>
        <p:spPr>
          <a:xfrm>
            <a:off x="135917" y="617919"/>
            <a:ext cx="8709553" cy="5890946"/>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3" name="Espace réservé de la date 3"/>
          <p:cNvSpPr>
            <a:spLocks noGrp="1"/>
          </p:cNvSpPr>
          <p:nvPr>
            <p:ph type="dt" sz="half" idx="15"/>
          </p:nvPr>
        </p:nvSpPr>
        <p:spPr/>
        <p:txBody>
          <a:bodyPr/>
          <a:lstStyle>
            <a:lvl1pPr defTabSz="914400">
              <a:defRPr/>
            </a:lvl1pPr>
          </a:lstStyle>
          <a:p>
            <a:r>
              <a:rPr lang="fr-FR"/>
              <a:t>23 Mars 2021</a:t>
            </a:r>
            <a:endParaRPr lang="en-US" dirty="0"/>
          </a:p>
        </p:txBody>
      </p:sp>
      <p:sp>
        <p:nvSpPr>
          <p:cNvPr id="14" name="Espace réservé du pied de page 4"/>
          <p:cNvSpPr>
            <a:spLocks noGrp="1"/>
          </p:cNvSpPr>
          <p:nvPr>
            <p:ph type="ftr" sz="quarter" idx="16"/>
          </p:nvPr>
        </p:nvSpPr>
        <p:spPr/>
        <p:txBody>
          <a:bodyPr/>
          <a:lstStyle>
            <a:lvl1pPr defTabSz="914400">
              <a:defRPr/>
            </a:lvl1pPr>
          </a:lstStyle>
          <a:p>
            <a:r>
              <a:rPr lang="en-US"/>
              <a:t>Mairie de Signes</a:t>
            </a:r>
            <a:endParaRPr lang="en-US" dirty="0"/>
          </a:p>
        </p:txBody>
      </p:sp>
      <p:sp>
        <p:nvSpPr>
          <p:cNvPr id="15" name="Espace réservé du numéro de diapositive 5"/>
          <p:cNvSpPr>
            <a:spLocks noGrp="1"/>
          </p:cNvSpPr>
          <p:nvPr>
            <p:ph type="sldNum" sz="quarter" idx="17"/>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2063713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Bi-slide">
    <p:spTree>
      <p:nvGrpSpPr>
        <p:cNvPr id="1" name=""/>
        <p:cNvGrpSpPr/>
        <p:nvPr/>
      </p:nvGrpSpPr>
      <p:grpSpPr>
        <a:xfrm>
          <a:off x="0" y="0"/>
          <a:ext cx="0" cy="0"/>
          <a:chOff x="0" y="0"/>
          <a:chExt cx="0" cy="0"/>
        </a:xfrm>
      </p:grpSpPr>
      <p:pic>
        <p:nvPicPr>
          <p:cNvPr id="5" name="Image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40763" y="22225"/>
            <a:ext cx="44767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8425" y="22225"/>
            <a:ext cx="5095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238" y="22225"/>
            <a:ext cx="4508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0775" y="22225"/>
            <a:ext cx="4492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8"/>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0" name="Image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40763" y="22225"/>
            <a:ext cx="44767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8425" y="22225"/>
            <a:ext cx="5095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238" y="22225"/>
            <a:ext cx="4508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0775" y="22225"/>
            <a:ext cx="4492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Connecteur droit 15"/>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12" name="Espace réservé du contenu 2"/>
          <p:cNvSpPr>
            <a:spLocks noGrp="1"/>
          </p:cNvSpPr>
          <p:nvPr>
            <p:ph idx="14"/>
          </p:nvPr>
        </p:nvSpPr>
        <p:spPr>
          <a:xfrm>
            <a:off x="135918" y="617919"/>
            <a:ext cx="4438726" cy="5907572"/>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3" name="Espace réservé du contenu 2"/>
          <p:cNvSpPr>
            <a:spLocks noGrp="1"/>
          </p:cNvSpPr>
          <p:nvPr>
            <p:ph idx="15"/>
          </p:nvPr>
        </p:nvSpPr>
        <p:spPr>
          <a:xfrm>
            <a:off x="4574644" y="634539"/>
            <a:ext cx="4438726" cy="5890952"/>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7" name="Espace réservé de la date 3"/>
          <p:cNvSpPr>
            <a:spLocks noGrp="1"/>
          </p:cNvSpPr>
          <p:nvPr>
            <p:ph type="dt" sz="half" idx="16"/>
          </p:nvPr>
        </p:nvSpPr>
        <p:spPr/>
        <p:txBody>
          <a:bodyPr/>
          <a:lstStyle>
            <a:lvl1pPr defTabSz="914400">
              <a:defRPr/>
            </a:lvl1pPr>
          </a:lstStyle>
          <a:p>
            <a:r>
              <a:rPr lang="fr-FR"/>
              <a:t>23 Mars 2021</a:t>
            </a:r>
            <a:endParaRPr lang="en-US" dirty="0"/>
          </a:p>
        </p:txBody>
      </p:sp>
      <p:sp>
        <p:nvSpPr>
          <p:cNvPr id="18" name="Espace réservé du pied de page 4"/>
          <p:cNvSpPr>
            <a:spLocks noGrp="1"/>
          </p:cNvSpPr>
          <p:nvPr>
            <p:ph type="ftr" sz="quarter" idx="17"/>
          </p:nvPr>
        </p:nvSpPr>
        <p:spPr/>
        <p:txBody>
          <a:bodyPr/>
          <a:lstStyle>
            <a:lvl1pPr defTabSz="914400">
              <a:defRPr/>
            </a:lvl1pPr>
          </a:lstStyle>
          <a:p>
            <a:r>
              <a:rPr lang="en-US"/>
              <a:t>Mairie de Signes</a:t>
            </a:r>
            <a:endParaRPr lang="en-US" dirty="0"/>
          </a:p>
        </p:txBody>
      </p:sp>
      <p:sp>
        <p:nvSpPr>
          <p:cNvPr id="19" name="Espace réservé du numéro de diapositive 5"/>
          <p:cNvSpPr>
            <a:spLocks noGrp="1"/>
          </p:cNvSpPr>
          <p:nvPr>
            <p:ph type="sldNum" sz="quarter" idx="18"/>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2714929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Bi-slide">
    <p:spTree>
      <p:nvGrpSpPr>
        <p:cNvPr id="1" name=""/>
        <p:cNvGrpSpPr/>
        <p:nvPr/>
      </p:nvGrpSpPr>
      <p:grpSpPr>
        <a:xfrm>
          <a:off x="0" y="0"/>
          <a:ext cx="0" cy="0"/>
          <a:chOff x="0" y="0"/>
          <a:chExt cx="0" cy="0"/>
        </a:xfrm>
      </p:grpSpPr>
      <p:pic>
        <p:nvPicPr>
          <p:cNvPr id="5" name="Image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40763" y="22225"/>
            <a:ext cx="44767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8425" y="22225"/>
            <a:ext cx="5095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238" y="22225"/>
            <a:ext cx="4508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0775" y="22225"/>
            <a:ext cx="4492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8"/>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0" name="Image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40763" y="22225"/>
            <a:ext cx="44767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8425" y="22225"/>
            <a:ext cx="5095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238" y="22225"/>
            <a:ext cx="4508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0775" y="22225"/>
            <a:ext cx="4492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Connecteur droit 15"/>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12" name="Espace réservé du contenu 2"/>
          <p:cNvSpPr>
            <a:spLocks noGrp="1"/>
          </p:cNvSpPr>
          <p:nvPr>
            <p:ph idx="14"/>
          </p:nvPr>
        </p:nvSpPr>
        <p:spPr>
          <a:xfrm>
            <a:off x="135918" y="617919"/>
            <a:ext cx="4438726" cy="5907572"/>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3" name="Espace réservé du contenu 2"/>
          <p:cNvSpPr>
            <a:spLocks noGrp="1"/>
          </p:cNvSpPr>
          <p:nvPr>
            <p:ph idx="15"/>
          </p:nvPr>
        </p:nvSpPr>
        <p:spPr>
          <a:xfrm>
            <a:off x="4574644" y="634539"/>
            <a:ext cx="4438726" cy="5890952"/>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7" name="Espace réservé de la date 3"/>
          <p:cNvSpPr>
            <a:spLocks noGrp="1"/>
          </p:cNvSpPr>
          <p:nvPr>
            <p:ph type="dt" sz="half" idx="16"/>
          </p:nvPr>
        </p:nvSpPr>
        <p:spPr/>
        <p:txBody>
          <a:bodyPr/>
          <a:lstStyle>
            <a:lvl1pPr defTabSz="914400">
              <a:defRPr/>
            </a:lvl1pPr>
          </a:lstStyle>
          <a:p>
            <a:r>
              <a:rPr lang="fr-FR"/>
              <a:t>23 Mars 2021</a:t>
            </a:r>
            <a:endParaRPr lang="en-US" dirty="0"/>
          </a:p>
        </p:txBody>
      </p:sp>
      <p:sp>
        <p:nvSpPr>
          <p:cNvPr id="18" name="Espace réservé du pied de page 4"/>
          <p:cNvSpPr>
            <a:spLocks noGrp="1"/>
          </p:cNvSpPr>
          <p:nvPr>
            <p:ph type="ftr" sz="quarter" idx="17"/>
          </p:nvPr>
        </p:nvSpPr>
        <p:spPr/>
        <p:txBody>
          <a:bodyPr/>
          <a:lstStyle>
            <a:lvl1pPr defTabSz="914400">
              <a:defRPr/>
            </a:lvl1pPr>
          </a:lstStyle>
          <a:p>
            <a:r>
              <a:rPr lang="en-US"/>
              <a:t>Mairie de Signes</a:t>
            </a:r>
            <a:endParaRPr lang="en-US" dirty="0"/>
          </a:p>
        </p:txBody>
      </p:sp>
      <p:sp>
        <p:nvSpPr>
          <p:cNvPr id="19" name="Espace réservé du numéro de diapositive 5"/>
          <p:cNvSpPr>
            <a:spLocks noGrp="1"/>
          </p:cNvSpPr>
          <p:nvPr>
            <p:ph type="sldNum" sz="quarter" idx="18"/>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2599065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Quad slide">
    <p:spTree>
      <p:nvGrpSpPr>
        <p:cNvPr id="1" name=""/>
        <p:cNvGrpSpPr/>
        <p:nvPr/>
      </p:nvGrpSpPr>
      <p:grpSpPr>
        <a:xfrm>
          <a:off x="0" y="0"/>
          <a:ext cx="0" cy="0"/>
          <a:chOff x="0" y="0"/>
          <a:chExt cx="0" cy="0"/>
        </a:xfrm>
      </p:grpSpPr>
      <p:pic>
        <p:nvPicPr>
          <p:cNvPr id="7" name="Imag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07425" y="5715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4938" y="31750"/>
            <a:ext cx="509587"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750" y="31750"/>
            <a:ext cx="4508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31750"/>
            <a:ext cx="4508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Connecteur droit 10"/>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a:off x="136525" y="3544888"/>
            <a:ext cx="8918575" cy="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3" name="Image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07425" y="5715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22"/>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34938" y="31750"/>
            <a:ext cx="509587"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ge 2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750" y="31750"/>
            <a:ext cx="45085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Image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57288" y="31750"/>
            <a:ext cx="45085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 name="Connecteur droit 19"/>
          <p:cNvCxnSpPr/>
          <p:nvPr/>
        </p:nvCxnSpPr>
        <p:spPr>
          <a:xfrm>
            <a:off x="4572000" y="614363"/>
            <a:ext cx="0" cy="59118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a:off x="136525" y="3544888"/>
            <a:ext cx="8918575" cy="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Espace réservé du contenu 2"/>
          <p:cNvSpPr>
            <a:spLocks noGrp="1"/>
          </p:cNvSpPr>
          <p:nvPr>
            <p:ph idx="14"/>
          </p:nvPr>
        </p:nvSpPr>
        <p:spPr>
          <a:xfrm>
            <a:off x="135918" y="617919"/>
            <a:ext cx="4438726" cy="2927464"/>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3" name="Espace réservé du contenu 2"/>
          <p:cNvSpPr>
            <a:spLocks noGrp="1"/>
          </p:cNvSpPr>
          <p:nvPr>
            <p:ph idx="1"/>
          </p:nvPr>
        </p:nvSpPr>
        <p:spPr>
          <a:xfrm>
            <a:off x="4572000" y="615142"/>
            <a:ext cx="4438726" cy="2955173"/>
          </a:xfrm>
          <a:prstGeom prst="rect">
            <a:avLst/>
          </a:prstGeom>
        </p:spPr>
        <p:txBody>
          <a:bodyPr/>
          <a:lstStyle>
            <a:lvl1pPr>
              <a:defRPr/>
            </a:lvl1pPr>
            <a:lvl2pPr marL="357188" indent="-265113">
              <a:buFont typeface="Arial" panose="020B0604020202020204" pitchFamily="34" charset="0"/>
              <a:buChar char="•"/>
              <a:defRPr/>
            </a:lvl2pPr>
            <a:lvl3pPr marL="539750" indent="-182563">
              <a:tabLst>
                <a:tab pos="806450" algn="l"/>
                <a:tab pos="1163638" algn="l"/>
              </a:tabLst>
              <a:defRPr/>
            </a:lvl3pPr>
            <a:lvl4pPr marL="714375" indent="-174625">
              <a:buFont typeface="Arial" panose="020B0604020202020204" pitchFamily="34" charset="0"/>
              <a:buChar char="•"/>
              <a:defRPr/>
            </a:lvl4pPr>
            <a:lvl5pPr marL="898525" indent="-184150">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6" name="Espace réservé du contenu 2"/>
          <p:cNvSpPr>
            <a:spLocks noGrp="1"/>
          </p:cNvSpPr>
          <p:nvPr>
            <p:ph idx="15"/>
          </p:nvPr>
        </p:nvSpPr>
        <p:spPr>
          <a:xfrm>
            <a:off x="137242" y="3545382"/>
            <a:ext cx="4438726" cy="2955173"/>
          </a:xfrm>
          <a:prstGeom prst="rect">
            <a:avLst/>
          </a:prstGeom>
        </p:spPr>
        <p:txBody>
          <a:bodyPr/>
          <a:lstStyle>
            <a:lvl1pPr>
              <a:defRPr/>
            </a:lvl1pPr>
            <a:lvl2pPr marL="360363" indent="-285750">
              <a:buFont typeface="Arial" panose="020B0604020202020204" pitchFamily="34" charset="0"/>
              <a:buChar char="•"/>
              <a:defRPr/>
            </a:lvl2pPr>
            <a:lvl3pPr marL="539750" indent="-182563">
              <a:defRPr/>
            </a:lvl3pPr>
            <a:lvl4pPr marL="714375" indent="-174625">
              <a:buFont typeface="Arial" panose="020B0604020202020204" pitchFamily="34" charset="0"/>
              <a:buChar char="•"/>
              <a:defRPr/>
            </a:lvl4pPr>
            <a:lvl5pPr marL="901700" indent="-187325">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7" name="Espace réservé du contenu 2"/>
          <p:cNvSpPr>
            <a:spLocks noGrp="1"/>
          </p:cNvSpPr>
          <p:nvPr>
            <p:ph idx="16"/>
          </p:nvPr>
        </p:nvSpPr>
        <p:spPr>
          <a:xfrm>
            <a:off x="4567385" y="3539841"/>
            <a:ext cx="4438726" cy="2955173"/>
          </a:xfrm>
          <a:prstGeom prst="rect">
            <a:avLst/>
          </a:prstGeom>
        </p:spPr>
        <p:txBody>
          <a:bodyPr/>
          <a:lstStyle>
            <a:lvl1pPr>
              <a:defRPr/>
            </a:lvl1pPr>
            <a:lvl2pPr marL="357188" indent="-265113">
              <a:buFont typeface="Arial" panose="020B0604020202020204" pitchFamily="34" charset="0"/>
              <a:buChar char="•"/>
              <a:defRPr/>
            </a:lvl2pPr>
            <a:lvl3pPr marL="539750" indent="-182563">
              <a:tabLst>
                <a:tab pos="806450" algn="l"/>
                <a:tab pos="1163638" algn="l"/>
              </a:tabLst>
              <a:defRPr/>
            </a:lvl3pPr>
            <a:lvl4pPr marL="714375" indent="-174625">
              <a:buFont typeface="Arial" panose="020B0604020202020204" pitchFamily="34" charset="0"/>
              <a:buChar char="•"/>
              <a:defRPr/>
            </a:lvl4pPr>
            <a:lvl5pPr marL="898525" indent="-184150">
              <a:buFont typeface="Arial" panose="020B0604020202020204" pitchFamily="34" charset="0"/>
              <a:buChar char="•"/>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2" name="Espace réservé de la date 3"/>
          <p:cNvSpPr>
            <a:spLocks noGrp="1"/>
          </p:cNvSpPr>
          <p:nvPr>
            <p:ph type="dt" sz="half" idx="17"/>
          </p:nvPr>
        </p:nvSpPr>
        <p:spPr/>
        <p:txBody>
          <a:bodyPr/>
          <a:lstStyle>
            <a:lvl1pPr defTabSz="914400">
              <a:defRPr/>
            </a:lvl1pPr>
          </a:lstStyle>
          <a:p>
            <a:r>
              <a:rPr lang="fr-FR"/>
              <a:t>23 Mars 2021</a:t>
            </a:r>
            <a:endParaRPr lang="en-US" dirty="0"/>
          </a:p>
        </p:txBody>
      </p:sp>
      <p:sp>
        <p:nvSpPr>
          <p:cNvPr id="23" name="Espace réservé du pied de page 4"/>
          <p:cNvSpPr>
            <a:spLocks noGrp="1"/>
          </p:cNvSpPr>
          <p:nvPr>
            <p:ph type="ftr" sz="quarter" idx="18"/>
          </p:nvPr>
        </p:nvSpPr>
        <p:spPr/>
        <p:txBody>
          <a:bodyPr/>
          <a:lstStyle>
            <a:lvl1pPr defTabSz="914400">
              <a:defRPr/>
            </a:lvl1pPr>
          </a:lstStyle>
          <a:p>
            <a:r>
              <a:rPr lang="en-US"/>
              <a:t>Mairie de Signes</a:t>
            </a:r>
            <a:endParaRPr lang="en-US" dirty="0"/>
          </a:p>
        </p:txBody>
      </p:sp>
      <p:sp>
        <p:nvSpPr>
          <p:cNvPr id="24" name="Espace réservé du numéro de diapositive 5"/>
          <p:cNvSpPr>
            <a:spLocks noGrp="1"/>
          </p:cNvSpPr>
          <p:nvPr>
            <p:ph type="sldNum" sz="quarter" idx="19"/>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1327278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Première page">
    <p:spTree>
      <p:nvGrpSpPr>
        <p:cNvPr id="1" name=""/>
        <p:cNvGrpSpPr/>
        <p:nvPr/>
      </p:nvGrpSpPr>
      <p:grpSpPr>
        <a:xfrm>
          <a:off x="0" y="0"/>
          <a:ext cx="0" cy="0"/>
          <a:chOff x="0" y="0"/>
          <a:chExt cx="0" cy="0"/>
        </a:xfrm>
      </p:grpSpPr>
      <p:pic>
        <p:nvPicPr>
          <p:cNvPr id="3" name="Imag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21713" y="38100"/>
            <a:ext cx="44767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13"/>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90488" y="23813"/>
            <a:ext cx="5080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300" y="23813"/>
            <a:ext cx="44926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2838" y="23813"/>
            <a:ext cx="44926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lvl1pPr>
              <a:defRPr/>
            </a:lvl1pPr>
          </a:lstStyle>
          <a:p>
            <a:r>
              <a:rPr lang="fr-FR"/>
              <a:t>Modifiez le style du titre</a:t>
            </a:r>
            <a:endParaRPr lang="fr-FR" dirty="0"/>
          </a:p>
        </p:txBody>
      </p:sp>
      <p:sp>
        <p:nvSpPr>
          <p:cNvPr id="7" name="Espace réservé de la date 3"/>
          <p:cNvSpPr>
            <a:spLocks noGrp="1"/>
          </p:cNvSpPr>
          <p:nvPr>
            <p:ph type="dt" sz="half" idx="10"/>
          </p:nvPr>
        </p:nvSpPr>
        <p:spPr/>
        <p:txBody>
          <a:bodyPr/>
          <a:lstStyle>
            <a:lvl1pPr defTabSz="914400">
              <a:defRPr/>
            </a:lvl1pPr>
          </a:lstStyle>
          <a:p>
            <a:r>
              <a:rPr lang="fr-FR"/>
              <a:t>23 Mars 2021</a:t>
            </a:r>
            <a:endParaRPr lang="en-US" dirty="0"/>
          </a:p>
        </p:txBody>
      </p:sp>
      <p:sp>
        <p:nvSpPr>
          <p:cNvPr id="8" name="Espace réservé du pied de page 4"/>
          <p:cNvSpPr>
            <a:spLocks noGrp="1"/>
          </p:cNvSpPr>
          <p:nvPr>
            <p:ph type="ftr" sz="quarter" idx="11"/>
          </p:nvPr>
        </p:nvSpPr>
        <p:spPr/>
        <p:txBody>
          <a:bodyPr/>
          <a:lstStyle>
            <a:lvl1pPr defTabSz="914400">
              <a:defRPr/>
            </a:lvl1pPr>
          </a:lstStyle>
          <a:p>
            <a:r>
              <a:rPr lang="en-US"/>
              <a:t>Mairie de Signes</a:t>
            </a:r>
            <a:endParaRPr lang="en-US" dirty="0"/>
          </a:p>
        </p:txBody>
      </p:sp>
      <p:sp>
        <p:nvSpPr>
          <p:cNvPr id="9" name="Espace réservé du numéro de diapositive 5"/>
          <p:cNvSpPr>
            <a:spLocks noGrp="1"/>
          </p:cNvSpPr>
          <p:nvPr>
            <p:ph type="sldNum" sz="quarter" idx="12"/>
          </p:nvPr>
        </p:nvSpPr>
        <p:spPr/>
        <p:txBody>
          <a:bodyPr/>
          <a:lstStyle>
            <a:lvl1pPr defTabSz="914400">
              <a:defRPr/>
            </a:lvl1pPr>
          </a:lstStyle>
          <a:p>
            <a:fld id="{FA84A37A-AFC2-4A01-80A1-FC20F2C0D5BB}" type="slidenum">
              <a:rPr lang="en-US" smtClean="0"/>
              <a:pPr/>
              <a:t>‹N°›</a:t>
            </a:fld>
            <a:endParaRPr lang="en-US" dirty="0"/>
          </a:p>
        </p:txBody>
      </p:sp>
    </p:spTree>
    <p:extLst>
      <p:ext uri="{BB962C8B-B14F-4D97-AF65-F5344CB8AC3E}">
        <p14:creationId xmlns:p14="http://schemas.microsoft.com/office/powerpoint/2010/main" val="4206036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TITRE</a:t>
            </a:r>
          </a:p>
        </p:txBody>
      </p:sp>
      <p:sp>
        <p:nvSpPr>
          <p:cNvPr id="1027" name="Espace réservé du texte 2"/>
          <p:cNvSpPr>
            <a:spLocks noGrp="1"/>
          </p:cNvSpPr>
          <p:nvPr>
            <p:ph type="body" idx="1"/>
          </p:nvPr>
        </p:nvSpPr>
        <p:spPr bwMode="auto">
          <a:xfrm>
            <a:off x="133350" y="700088"/>
            <a:ext cx="4438650"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Titre</a:t>
            </a:r>
          </a:p>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136525" y="6623050"/>
            <a:ext cx="2133600" cy="231775"/>
          </a:xfrm>
          <a:prstGeom prst="rect">
            <a:avLst/>
          </a:prstGeom>
        </p:spPr>
        <p:txBody>
          <a:bodyPr vert="horz" lIns="91440" tIns="45720" rIns="91440" bIns="45720" rtlCol="0" anchor="ctr"/>
          <a:lstStyle>
            <a:lvl1pPr algn="l" defTabSz="457200" fontAlgn="auto">
              <a:spcBef>
                <a:spcPts val="0"/>
              </a:spcBef>
              <a:spcAft>
                <a:spcPts val="0"/>
              </a:spcAft>
              <a:defRPr sz="1000">
                <a:solidFill>
                  <a:srgbClr val="11076D"/>
                </a:solidFill>
                <a:latin typeface="+mn-lt"/>
                <a:cs typeface="+mn-cs"/>
              </a:defRPr>
            </a:lvl1pPr>
          </a:lstStyle>
          <a:p>
            <a:r>
              <a:rPr lang="fr-FR"/>
              <a:t>23 Mars 2021</a:t>
            </a:r>
            <a:endParaRPr lang="en-US" dirty="0"/>
          </a:p>
        </p:txBody>
      </p:sp>
      <p:sp>
        <p:nvSpPr>
          <p:cNvPr id="5" name="Espace réservé du pied de page 4"/>
          <p:cNvSpPr>
            <a:spLocks noGrp="1"/>
          </p:cNvSpPr>
          <p:nvPr>
            <p:ph type="ftr" sz="quarter" idx="3"/>
          </p:nvPr>
        </p:nvSpPr>
        <p:spPr>
          <a:xfrm>
            <a:off x="3124200" y="6623050"/>
            <a:ext cx="2895600" cy="231775"/>
          </a:xfrm>
          <a:prstGeom prst="rect">
            <a:avLst/>
          </a:prstGeom>
        </p:spPr>
        <p:txBody>
          <a:bodyPr vert="horz" lIns="91440" tIns="45720" rIns="91440" bIns="45720" rtlCol="0" anchor="ctr"/>
          <a:lstStyle>
            <a:lvl1pPr algn="ctr" defTabSz="457200" fontAlgn="auto">
              <a:spcBef>
                <a:spcPts val="0"/>
              </a:spcBef>
              <a:spcAft>
                <a:spcPts val="0"/>
              </a:spcAft>
              <a:defRPr sz="1000">
                <a:solidFill>
                  <a:srgbClr val="11076D"/>
                </a:solidFill>
                <a:latin typeface="+mn-lt"/>
                <a:cs typeface="+mn-cs"/>
              </a:defRPr>
            </a:lvl1pPr>
          </a:lstStyle>
          <a:p>
            <a:r>
              <a:rPr lang="en-US"/>
              <a:t>Mairie de Signes</a:t>
            </a:r>
            <a:endParaRPr lang="en-US" dirty="0"/>
          </a:p>
        </p:txBody>
      </p:sp>
      <p:sp>
        <p:nvSpPr>
          <p:cNvPr id="6" name="Espace réservé du numéro de diapositive 5"/>
          <p:cNvSpPr>
            <a:spLocks noGrp="1"/>
          </p:cNvSpPr>
          <p:nvPr>
            <p:ph type="sldNum" sz="quarter" idx="4"/>
          </p:nvPr>
        </p:nvSpPr>
        <p:spPr>
          <a:xfrm>
            <a:off x="6872288" y="6623050"/>
            <a:ext cx="2133600" cy="239713"/>
          </a:xfrm>
          <a:prstGeom prst="rect">
            <a:avLst/>
          </a:prstGeom>
        </p:spPr>
        <p:txBody>
          <a:bodyPr vert="horz" lIns="91440" tIns="45720" rIns="91440" bIns="45720" rtlCol="0" anchor="ctr"/>
          <a:lstStyle>
            <a:lvl1pPr algn="r" defTabSz="457200" fontAlgn="auto">
              <a:spcBef>
                <a:spcPts val="0"/>
              </a:spcBef>
              <a:spcAft>
                <a:spcPts val="0"/>
              </a:spcAft>
              <a:defRPr sz="1000">
                <a:solidFill>
                  <a:srgbClr val="11076D"/>
                </a:solidFill>
                <a:latin typeface="+mn-lt"/>
                <a:cs typeface="+mn-cs"/>
              </a:defRPr>
            </a:lvl1pPr>
          </a:lstStyle>
          <a:p>
            <a:fld id="{FA84A37A-AFC2-4A01-80A1-FC20F2C0D5BB}" type="slidenum">
              <a:rPr lang="en-US" smtClean="0"/>
              <a:pPr/>
              <a:t>‹N°›</a:t>
            </a:fld>
            <a:endParaRPr lang="en-US" dirty="0"/>
          </a:p>
        </p:txBody>
      </p:sp>
      <p:sp>
        <p:nvSpPr>
          <p:cNvPr id="8" name="Rectangle 7"/>
          <p:cNvSpPr/>
          <p:nvPr/>
        </p:nvSpPr>
        <p:spPr>
          <a:xfrm>
            <a:off x="133350" y="490538"/>
            <a:ext cx="8921750" cy="46037"/>
          </a:xfrm>
          <a:prstGeom prst="rect">
            <a:avLst/>
          </a:prstGeom>
          <a:gradFill>
            <a:gsLst>
              <a:gs pos="0">
                <a:schemeClr val="tx1"/>
              </a:gs>
              <a:gs pos="100000">
                <a:schemeClr val="bg1"/>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fr-FR">
              <a:solidFill>
                <a:prstClr val="white"/>
              </a:solidFill>
            </a:endParaRPr>
          </a:p>
        </p:txBody>
      </p:sp>
      <p:cxnSp>
        <p:nvCxnSpPr>
          <p:cNvPr id="9" name="Connecteur droit 8"/>
          <p:cNvCxnSpPr/>
          <p:nvPr/>
        </p:nvCxnSpPr>
        <p:spPr>
          <a:xfrm>
            <a:off x="133350" y="6623050"/>
            <a:ext cx="8872538" cy="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a:off x="133350" y="6623050"/>
            <a:ext cx="3175" cy="239713"/>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a:off x="2270125" y="6623050"/>
            <a:ext cx="0" cy="2349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a:off x="6872288" y="6623050"/>
            <a:ext cx="0" cy="239713"/>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a:off x="9005888" y="6623050"/>
            <a:ext cx="0" cy="234950"/>
          </a:xfrm>
          <a:prstGeom prst="line">
            <a:avLst/>
          </a:prstGeom>
          <a:ln w="15875">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42694408"/>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 id="2147483952" r:id="rId12"/>
    <p:sldLayoutId id="2147483953" r:id="rId13"/>
    <p:sldLayoutId id="2147483954" r:id="rId14"/>
    <p:sldLayoutId id="2147483955" r:id="rId15"/>
    <p:sldLayoutId id="2147483956" r:id="rId16"/>
  </p:sldLayoutIdLst>
  <p:hf hdr="0"/>
  <p:txStyles>
    <p:titleStyle>
      <a:lvl1pPr algn="ctr" defTabSz="457200" rtl="0" eaLnBrk="1" fontAlgn="base" hangingPunct="1">
        <a:spcBef>
          <a:spcPct val="0"/>
        </a:spcBef>
        <a:spcAft>
          <a:spcPct val="0"/>
        </a:spcAft>
        <a:defRPr b="1" kern="1200">
          <a:solidFill>
            <a:schemeClr val="tx1"/>
          </a:solidFill>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p:titleStyle>
    <p:bodyStyle>
      <a:lvl1pPr algn="ctr" defTabSz="457200" rtl="0" eaLnBrk="1" fontAlgn="base" hangingPunct="1">
        <a:spcBef>
          <a:spcPct val="20000"/>
        </a:spcBef>
        <a:spcAft>
          <a:spcPct val="0"/>
        </a:spcAft>
        <a:defRPr sz="1400" b="1" kern="1200">
          <a:solidFill>
            <a:schemeClr val="tx1"/>
          </a:solidFill>
          <a:latin typeface="+mn-lt"/>
          <a:ea typeface="+mn-ea"/>
          <a:cs typeface="+mn-cs"/>
        </a:defRPr>
      </a:lvl1pPr>
      <a:lvl2pPr marL="742950" indent="-285750" algn="l" defTabSz="457200" rtl="0" eaLnBrk="1" fontAlgn="base" hangingPunct="1">
        <a:spcBef>
          <a:spcPct val="20000"/>
        </a:spcBef>
        <a:spcAft>
          <a:spcPct val="0"/>
        </a:spcAft>
        <a:buFont typeface="Arial" charset="0"/>
        <a:buChar char="–"/>
        <a:defRPr sz="1200" kern="1200">
          <a:solidFill>
            <a:schemeClr val="tx1"/>
          </a:solidFill>
          <a:latin typeface="+mn-lt"/>
          <a:ea typeface="+mn-ea"/>
          <a:cs typeface="+mn-cs"/>
        </a:defRPr>
      </a:lvl2pPr>
      <a:lvl3pPr marL="1143000" indent="-228600" algn="l" defTabSz="457200" rtl="0" eaLnBrk="1" fontAlgn="base" hangingPunct="1">
        <a:spcBef>
          <a:spcPct val="20000"/>
        </a:spcBef>
        <a:spcAft>
          <a:spcPct val="0"/>
        </a:spcAft>
        <a:buFont typeface="Arial" charset="0"/>
        <a:buChar char="•"/>
        <a:defRPr sz="1100" kern="1200">
          <a:solidFill>
            <a:schemeClr val="tx1"/>
          </a:solidFill>
          <a:latin typeface="+mn-lt"/>
          <a:ea typeface="+mn-ea"/>
          <a:cs typeface="+mn-cs"/>
        </a:defRPr>
      </a:lvl3pPr>
      <a:lvl4pPr marL="1600200" indent="-228600" algn="l" defTabSz="457200" rtl="0" eaLnBrk="1" fontAlgn="base" hangingPunct="1">
        <a:spcBef>
          <a:spcPct val="20000"/>
        </a:spcBef>
        <a:spcAft>
          <a:spcPct val="0"/>
        </a:spcAft>
        <a:buFont typeface="Arial" charset="0"/>
        <a:buChar char="–"/>
        <a:defRPr sz="1000" kern="1200">
          <a:solidFill>
            <a:schemeClr val="tx1"/>
          </a:solidFill>
          <a:latin typeface="+mn-lt"/>
          <a:ea typeface="+mn-ea"/>
          <a:cs typeface="+mn-cs"/>
        </a:defRPr>
      </a:lvl4pPr>
      <a:lvl5pPr marL="2057400" indent="-228600" algn="l" defTabSz="457200" rtl="0" eaLnBrk="1" fontAlgn="base" hangingPunct="1">
        <a:spcBef>
          <a:spcPct val="20000"/>
        </a:spcBef>
        <a:spcAft>
          <a:spcPct val="0"/>
        </a:spcAft>
        <a:buFont typeface="Arial" charset="0"/>
        <a:buChar char="»"/>
        <a:defRPr sz="1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6.xml"/><Relationship Id="rId5" Type="http://schemas.openxmlformats.org/officeDocument/2006/relationships/image" Target="../media/image15.png"/><Relationship Id="rId4" Type="http://schemas.openxmlformats.org/officeDocument/2006/relationships/image" Target="../media/image1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jpeg"/><Relationship Id="rId7" Type="http://schemas.openxmlformats.org/officeDocument/2006/relationships/image" Target="../media/image50.png"/><Relationship Id="rId2" Type="http://schemas.openxmlformats.org/officeDocument/2006/relationships/image" Target="../media/image45.jpeg"/><Relationship Id="rId1" Type="http://schemas.openxmlformats.org/officeDocument/2006/relationships/slideLayout" Target="../slideLayouts/slideLayout16.xml"/><Relationship Id="rId6" Type="http://schemas.openxmlformats.org/officeDocument/2006/relationships/image" Target="../media/image49.jpeg"/><Relationship Id="rId5" Type="http://schemas.openxmlformats.org/officeDocument/2006/relationships/image" Target="../media/image48.jpe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jpeg"/></Relationships>
</file>

<file path=ppt/slides/_rels/slide18.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55.jpe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image" Target="../media/image54.png"/><Relationship Id="rId1" Type="http://schemas.openxmlformats.org/officeDocument/2006/relationships/slideLayout" Target="../slideLayouts/slideLayout16.xml"/><Relationship Id="rId6" Type="http://schemas.openxmlformats.org/officeDocument/2006/relationships/image" Target="../media/image58.jpe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jpeg"/><Relationship Id="rId10" Type="http://schemas.openxmlformats.org/officeDocument/2006/relationships/image" Target="../media/image62.jpe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17.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69.png"/></Relationships>
</file>

<file path=ppt/slides/_rels/slide2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72.jpeg"/></Relationships>
</file>

<file path=ppt/slides/_rels/slide2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hyperlink" Target="Airbus%20Group%20-%20Security%20Spear%20Phishing.mp4" TargetMode="External"/><Relationship Id="rId2" Type="http://schemas.openxmlformats.org/officeDocument/2006/relationships/notesSlide" Target="../notesSlides/notesSlide24.xml"/><Relationship Id="rId1" Type="http://schemas.openxmlformats.org/officeDocument/2006/relationships/slideLayout" Target="../slideLayouts/slideLayout16.xml"/><Relationship Id="rId5" Type="http://schemas.openxmlformats.org/officeDocument/2006/relationships/image" Target="../media/image75.png"/><Relationship Id="rId4" Type="http://schemas.openxmlformats.org/officeDocument/2006/relationships/image" Target="../media/image74.jpeg"/></Relationships>
</file>

<file path=ppt/slides/_rels/slide2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hyperlink" Target="Globul-RCI.mp4"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1.jpe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jpg"/><Relationship Id="rId4" Type="http://schemas.openxmlformats.org/officeDocument/2006/relationships/image" Target="../media/image19.jpg"/><Relationship Id="rId9" Type="http://schemas.openxmlformats.org/officeDocument/2006/relationships/image" Target="../media/image24.jp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40.jpg"/><Relationship Id="rId4" Type="http://schemas.openxmlformats.org/officeDocument/2006/relationships/image" Target="../media/image39.jp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p:cNvSpPr>
            <a:spLocks noGrp="1"/>
          </p:cNvSpPr>
          <p:nvPr>
            <p:ph type="ctrTitle"/>
          </p:nvPr>
        </p:nvSpPr>
        <p:spPr>
          <a:xfrm>
            <a:off x="350696" y="3121340"/>
            <a:ext cx="8712968" cy="977280"/>
          </a:xfrm>
        </p:spPr>
        <p:txBody>
          <a:bodyPr/>
          <a:lstStyle/>
          <a:p>
            <a:pPr algn="ctr" eaLnBrk="1" hangingPunct="1">
              <a:defRPr/>
            </a:pPr>
            <a:r>
              <a:rPr lang="fr-FR" altLang="fr-FR" sz="48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Sensibilisation Cybersécurité</a:t>
            </a:r>
          </a:p>
        </p:txBody>
      </p:sp>
      <p:sp>
        <p:nvSpPr>
          <p:cNvPr id="17410" name="Espace réservé de la date 4"/>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17411" name="Espace réservé du pied de page 5"/>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dirty="0">
                <a:solidFill>
                  <a:srgbClr val="11076D"/>
                </a:solidFill>
              </a:rPr>
              <a:t>Mairie de Signes</a:t>
            </a:r>
          </a:p>
        </p:txBody>
      </p:sp>
      <p:sp>
        <p:nvSpPr>
          <p:cNvPr id="10" name="Titre 1"/>
          <p:cNvSpPr txBox="1">
            <a:spLocks/>
          </p:cNvSpPr>
          <p:nvPr/>
        </p:nvSpPr>
        <p:spPr bwMode="auto">
          <a:xfrm>
            <a:off x="133350" y="57150"/>
            <a:ext cx="8831263"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endParaRPr lang="fr-FR" altLang="fr-FR" sz="2400" dirty="0">
              <a:solidFill>
                <a:schemeClr val="tx1"/>
              </a:solidFill>
              <a:effectLst/>
              <a:latin typeface="+mn-lt"/>
            </a:endParaRPr>
          </a:p>
        </p:txBody>
      </p:sp>
      <p:sp>
        <p:nvSpPr>
          <p:cNvPr id="17416" name="ZoneTexte 3"/>
          <p:cNvSpPr txBox="1">
            <a:spLocks noChangeArrowheads="1"/>
          </p:cNvSpPr>
          <p:nvPr/>
        </p:nvSpPr>
        <p:spPr bwMode="auto">
          <a:xfrm>
            <a:off x="1475656" y="6159277"/>
            <a:ext cx="75880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eaLnBrk="0" hangingPunct="0">
              <a:spcBef>
                <a:spcPct val="20000"/>
              </a:spcBef>
              <a:defRPr sz="1400" b="1">
                <a:solidFill>
                  <a:schemeClr val="tx1"/>
                </a:solidFill>
                <a:latin typeface="Calibri" pitchFamily="34" charset="0"/>
              </a:defRPr>
            </a:lvl1pPr>
            <a:lvl2pPr marL="742950" indent="-285750" eaLnBrk="0" hangingPunct="0">
              <a:spcBef>
                <a:spcPct val="20000"/>
              </a:spcBef>
              <a:buFont typeface="Arial" pitchFamily="34" charset="0"/>
              <a:buChar char="–"/>
              <a:defRPr sz="1200">
                <a:solidFill>
                  <a:schemeClr val="tx1"/>
                </a:solidFill>
                <a:latin typeface="Calibri" pitchFamily="34" charset="0"/>
              </a:defRPr>
            </a:lvl2pPr>
            <a:lvl3pPr marL="1143000" indent="-228600" eaLnBrk="0" hangingPunct="0">
              <a:spcBef>
                <a:spcPct val="20000"/>
              </a:spcBef>
              <a:buFont typeface="Arial" pitchFamily="34" charset="0"/>
              <a:buChar char="•"/>
              <a:defRPr sz="1100">
                <a:solidFill>
                  <a:schemeClr val="tx1"/>
                </a:solidFill>
                <a:latin typeface="Calibri" pitchFamily="34" charset="0"/>
              </a:defRPr>
            </a:lvl3pPr>
            <a:lvl4pPr marL="1600200" indent="-228600" eaLnBrk="0" hangingPunct="0">
              <a:spcBef>
                <a:spcPct val="20000"/>
              </a:spcBef>
              <a:buFont typeface="Arial" pitchFamily="34" charset="0"/>
              <a:buChar char="–"/>
              <a:defRPr sz="1000">
                <a:solidFill>
                  <a:schemeClr val="tx1"/>
                </a:solidFill>
                <a:latin typeface="Calibri" pitchFamily="34" charset="0"/>
              </a:defRPr>
            </a:lvl4pPr>
            <a:lvl5pPr marL="2057400" indent="-228600" eaLnBrk="0" hangingPunct="0">
              <a:spcBef>
                <a:spcPct val="20000"/>
              </a:spcBef>
              <a:buFont typeface="Arial" pitchFamily="34" charset="0"/>
              <a:buChar char="»"/>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9pPr>
          </a:lstStyle>
          <a:p>
            <a:pPr algn="l" eaLnBrk="1" hangingPunct="1">
              <a:spcBef>
                <a:spcPct val="0"/>
              </a:spcBef>
            </a:pPr>
            <a:r>
              <a:rPr lang="fr-FR" altLang="fr-FR" sz="2000" i="1" dirty="0"/>
              <a:t>« Tous connectés, tous impliqués, tous responsables » FIC2019 - ANSSI</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01" y="3897465"/>
            <a:ext cx="3017782" cy="2261812"/>
          </a:xfrm>
          <a:prstGeom prst="rect">
            <a:avLst/>
          </a:prstGeom>
        </p:spPr>
      </p:pic>
      <p:pic>
        <p:nvPicPr>
          <p:cNvPr id="16" name="Image 15">
            <a:extLst>
              <a:ext uri="{FF2B5EF4-FFF2-40B4-BE49-F238E27FC236}">
                <a16:creationId xmlns:a16="http://schemas.microsoft.com/office/drawing/2014/main" id="{48466211-246A-4666-A859-9F0A5D7D2E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552" y="902279"/>
            <a:ext cx="3145140" cy="2158657"/>
          </a:xfrm>
          <a:prstGeom prst="rect">
            <a:avLst/>
          </a:prstGeom>
        </p:spPr>
      </p:pic>
      <p:pic>
        <p:nvPicPr>
          <p:cNvPr id="14" name="Image 13">
            <a:extLst>
              <a:ext uri="{FF2B5EF4-FFF2-40B4-BE49-F238E27FC236}">
                <a16:creationId xmlns:a16="http://schemas.microsoft.com/office/drawing/2014/main" id="{39256EF8-23A5-43CF-8F49-4C692B805EBA}"/>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5269660" y="895461"/>
            <a:ext cx="3381375" cy="1971675"/>
          </a:xfrm>
          <a:prstGeom prst="rect">
            <a:avLst/>
          </a:prstGeom>
          <a:noFill/>
          <a:ln>
            <a:noFill/>
          </a:ln>
        </p:spPr>
      </p:pic>
      <p:sp>
        <p:nvSpPr>
          <p:cNvPr id="3" name="Espace réservé du numéro de diapositive 2">
            <a:extLst>
              <a:ext uri="{FF2B5EF4-FFF2-40B4-BE49-F238E27FC236}">
                <a16:creationId xmlns:a16="http://schemas.microsoft.com/office/drawing/2014/main" id="{451ECA2A-F65F-4A4B-B95C-3CA03BBA3CB4}"/>
              </a:ext>
            </a:extLst>
          </p:cNvPr>
          <p:cNvSpPr>
            <a:spLocks noGrp="1"/>
          </p:cNvSpPr>
          <p:nvPr>
            <p:ph type="sldNum" sz="quarter" idx="12"/>
          </p:nvPr>
        </p:nvSpPr>
        <p:spPr/>
        <p:txBody>
          <a:bodyPr/>
          <a:lstStyle/>
          <a:p>
            <a:fld id="{FA84A37A-AFC2-4A01-80A1-FC20F2C0D5BB}" type="slidenum">
              <a:rPr lang="en-US" smtClean="0"/>
              <a:pPr/>
              <a:t>1</a:t>
            </a:fld>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24579"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Conséquences significatives</a:t>
            </a:r>
          </a:p>
        </p:txBody>
      </p:sp>
      <p:sp>
        <p:nvSpPr>
          <p:cNvPr id="12" name="Rectangle 14"/>
          <p:cNvSpPr>
            <a:spLocks noChangeArrowheads="1"/>
          </p:cNvSpPr>
          <p:nvPr/>
        </p:nvSpPr>
        <p:spPr bwMode="auto">
          <a:xfrm>
            <a:off x="683568" y="1340768"/>
            <a:ext cx="7704856" cy="436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ts val="0"/>
              </a:spcBef>
              <a:spcAft>
                <a:spcPts val="0"/>
              </a:spcAft>
              <a:defRPr/>
            </a:pPr>
            <a:r>
              <a:rPr lang="fr-FR" altLang="fr-FR" sz="2400" b="1" dirty="0">
                <a:solidFill>
                  <a:schemeClr val="tx1">
                    <a:lumMod val="50000"/>
                  </a:schemeClr>
                </a:solidFill>
                <a:latin typeface="Calibri" pitchFamily="34" charset="0"/>
                <a:cs typeface="+mn-cs"/>
              </a:rPr>
              <a:t>Sur le plan opérationnel :</a:t>
            </a:r>
          </a:p>
          <a:p>
            <a:pPr lvl="1" eaLnBrk="1" fontAlgn="auto" hangingPunct="1">
              <a:spcBef>
                <a:spcPts val="0"/>
              </a:spcBef>
              <a:spcAft>
                <a:spcPts val="0"/>
              </a:spcAft>
              <a:buFontTx/>
              <a:buChar char="•"/>
              <a:defRPr/>
            </a:pPr>
            <a:r>
              <a:rPr lang="fr-FR" altLang="fr-FR" sz="2400" dirty="0">
                <a:latin typeface="Calibri" pitchFamily="34" charset="0"/>
                <a:cs typeface="+mn-cs"/>
              </a:rPr>
              <a:t> Perte de service</a:t>
            </a:r>
          </a:p>
          <a:p>
            <a:pPr lvl="1" eaLnBrk="1" fontAlgn="auto" hangingPunct="1">
              <a:spcBef>
                <a:spcPts val="0"/>
              </a:spcBef>
              <a:spcAft>
                <a:spcPts val="0"/>
              </a:spcAft>
              <a:buFontTx/>
              <a:buChar char="•"/>
              <a:defRPr/>
            </a:pPr>
            <a:r>
              <a:rPr lang="fr-FR" altLang="fr-FR" sz="2400" dirty="0">
                <a:latin typeface="Calibri" pitchFamily="34" charset="0"/>
                <a:cs typeface="+mn-cs"/>
              </a:rPr>
              <a:t> Dégradation des performances </a:t>
            </a:r>
          </a:p>
          <a:p>
            <a:pPr lvl="1" eaLnBrk="1" fontAlgn="auto" hangingPunct="1">
              <a:spcBef>
                <a:spcPts val="0"/>
              </a:spcBef>
              <a:spcAft>
                <a:spcPts val="0"/>
              </a:spcAft>
              <a:defRPr/>
            </a:pPr>
            <a:endParaRPr lang="fr-FR" altLang="fr-FR" sz="2400" dirty="0">
              <a:latin typeface="Calibri" pitchFamily="34" charset="0"/>
              <a:cs typeface="+mn-cs"/>
            </a:endParaRPr>
          </a:p>
          <a:p>
            <a:pPr eaLnBrk="1" fontAlgn="auto" hangingPunct="1">
              <a:spcBef>
                <a:spcPts val="0"/>
              </a:spcBef>
              <a:spcAft>
                <a:spcPts val="0"/>
              </a:spcAft>
              <a:defRPr/>
            </a:pPr>
            <a:r>
              <a:rPr lang="fr-FR" altLang="fr-FR" sz="2400" b="1" dirty="0">
                <a:solidFill>
                  <a:schemeClr val="tx1">
                    <a:lumMod val="50000"/>
                  </a:schemeClr>
                </a:solidFill>
                <a:latin typeface="Calibri" pitchFamily="34" charset="0"/>
                <a:cs typeface="+mn-cs"/>
              </a:rPr>
              <a:t>Sur le plan médiatique :</a:t>
            </a:r>
          </a:p>
          <a:p>
            <a:pPr lvl="1" eaLnBrk="1" fontAlgn="auto" hangingPunct="1">
              <a:spcBef>
                <a:spcPts val="0"/>
              </a:spcBef>
              <a:spcAft>
                <a:spcPts val="0"/>
              </a:spcAft>
              <a:buFontTx/>
              <a:buChar char="•"/>
              <a:defRPr/>
            </a:pPr>
            <a:r>
              <a:rPr lang="fr-FR" altLang="fr-FR" sz="2400" dirty="0">
                <a:latin typeface="Calibri" pitchFamily="34" charset="0"/>
                <a:cs typeface="+mn-cs"/>
              </a:rPr>
              <a:t> Image de la Mairie</a:t>
            </a:r>
          </a:p>
          <a:p>
            <a:pPr lvl="1" eaLnBrk="1" fontAlgn="auto" hangingPunct="1">
              <a:spcBef>
                <a:spcPts val="0"/>
              </a:spcBef>
              <a:spcAft>
                <a:spcPts val="0"/>
              </a:spcAft>
              <a:buFontTx/>
              <a:buChar char="•"/>
              <a:defRPr/>
            </a:pPr>
            <a:r>
              <a:rPr lang="fr-FR" altLang="fr-FR" sz="2400" dirty="0">
                <a:latin typeface="Calibri" pitchFamily="34" charset="0"/>
                <a:cs typeface="+mn-cs"/>
              </a:rPr>
              <a:t> Désinformation</a:t>
            </a:r>
          </a:p>
          <a:p>
            <a:pPr lvl="1" eaLnBrk="1" fontAlgn="auto" hangingPunct="1">
              <a:spcBef>
                <a:spcPts val="0"/>
              </a:spcBef>
              <a:spcAft>
                <a:spcPts val="0"/>
              </a:spcAft>
              <a:buFontTx/>
              <a:buChar char="•"/>
              <a:defRPr/>
            </a:pPr>
            <a:endParaRPr lang="fr-FR" altLang="fr-FR" sz="2400" dirty="0">
              <a:latin typeface="Calibri" pitchFamily="34" charset="0"/>
              <a:cs typeface="+mn-cs"/>
            </a:endParaRPr>
          </a:p>
          <a:p>
            <a:pPr eaLnBrk="1" fontAlgn="auto" hangingPunct="1">
              <a:lnSpc>
                <a:spcPct val="90000"/>
              </a:lnSpc>
              <a:spcBef>
                <a:spcPts val="0"/>
              </a:spcBef>
              <a:spcAft>
                <a:spcPts val="0"/>
              </a:spcAft>
              <a:defRPr/>
            </a:pPr>
            <a:r>
              <a:rPr lang="fr-FR" altLang="fr-FR" sz="2400" b="1" dirty="0">
                <a:solidFill>
                  <a:schemeClr val="tx1">
                    <a:lumMod val="50000"/>
                  </a:schemeClr>
                </a:solidFill>
                <a:latin typeface="Calibri" pitchFamily="34" charset="0"/>
                <a:cs typeface="+mn-cs"/>
              </a:rPr>
              <a:t>Sur le plan juridique :</a:t>
            </a:r>
          </a:p>
          <a:p>
            <a:pPr lvl="1" eaLnBrk="1" fontAlgn="auto" hangingPunct="1">
              <a:spcBef>
                <a:spcPts val="0"/>
              </a:spcBef>
              <a:spcAft>
                <a:spcPts val="0"/>
              </a:spcAft>
              <a:buFontTx/>
              <a:buChar char="•"/>
              <a:defRPr/>
            </a:pPr>
            <a:r>
              <a:rPr lang="fr-FR" altLang="fr-FR" sz="2400" dirty="0">
                <a:latin typeface="Calibri" pitchFamily="34" charset="0"/>
                <a:cs typeface="+mn-cs"/>
              </a:rPr>
              <a:t> Responsabilité civile</a:t>
            </a:r>
          </a:p>
          <a:p>
            <a:pPr lvl="1" eaLnBrk="1" fontAlgn="auto" hangingPunct="1">
              <a:spcBef>
                <a:spcPts val="0"/>
              </a:spcBef>
              <a:spcAft>
                <a:spcPts val="0"/>
              </a:spcAft>
              <a:buFontTx/>
              <a:buChar char="•"/>
              <a:defRPr/>
            </a:pPr>
            <a:r>
              <a:rPr lang="fr-FR" altLang="fr-FR" sz="2400" dirty="0">
                <a:latin typeface="Calibri" pitchFamily="34" charset="0"/>
                <a:cs typeface="+mn-cs"/>
              </a:rPr>
              <a:t> Infractions pénales</a:t>
            </a:r>
          </a:p>
          <a:p>
            <a:pPr lvl="1" eaLnBrk="1" fontAlgn="auto" hangingPunct="1">
              <a:spcBef>
                <a:spcPts val="0"/>
              </a:spcBef>
              <a:spcAft>
                <a:spcPts val="0"/>
              </a:spcAft>
              <a:buFontTx/>
              <a:buChar char="•"/>
              <a:defRPr/>
            </a:pPr>
            <a:endParaRPr lang="fr-FR" altLang="fr-FR" sz="1600" dirty="0">
              <a:solidFill>
                <a:schemeClr val="accent2"/>
              </a:solidFill>
              <a:effectLst>
                <a:outerShdw blurRad="38100" dist="38100" dir="2700000" algn="tl">
                  <a:srgbClr val="C0C0C0"/>
                </a:outerShdw>
              </a:effectLst>
              <a:cs typeface="+mn-cs"/>
            </a:endParaRPr>
          </a:p>
        </p:txBody>
      </p:sp>
      <p:sp>
        <p:nvSpPr>
          <p:cNvPr id="2" name="Espace réservé du numéro de diapositive 1">
            <a:extLst>
              <a:ext uri="{FF2B5EF4-FFF2-40B4-BE49-F238E27FC236}">
                <a16:creationId xmlns:a16="http://schemas.microsoft.com/office/drawing/2014/main" id="{8795F5CB-8B2B-4710-B195-D1927CBD22BA}"/>
              </a:ext>
            </a:extLst>
          </p:cNvPr>
          <p:cNvSpPr>
            <a:spLocks noGrp="1"/>
          </p:cNvSpPr>
          <p:nvPr>
            <p:ph type="sldNum" sz="quarter" idx="12"/>
          </p:nvPr>
        </p:nvSpPr>
        <p:spPr/>
        <p:txBody>
          <a:bodyPr/>
          <a:lstStyle/>
          <a:p>
            <a:fld id="{FA84A37A-AFC2-4A01-80A1-FC20F2C0D5BB}" type="slidenum">
              <a:rPr lang="en-US" smtClean="0"/>
              <a:pPr/>
              <a:t>10</a:t>
            </a:fld>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18435"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07504"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fontScale="97500"/>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500" dirty="0">
                <a:solidFill>
                  <a:srgbClr val="11076D"/>
                </a:solidFill>
                <a:effectLst/>
              </a:rPr>
              <a:t>CYBER SECURITE</a:t>
            </a:r>
          </a:p>
        </p:txBody>
      </p:sp>
      <p:pic>
        <p:nvPicPr>
          <p:cNvPr id="2" name="La cybersécurité, qu'est-ce que ces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57250"/>
            <a:ext cx="9144000" cy="5143500"/>
          </a:xfrm>
          <a:prstGeom prst="rect">
            <a:avLst/>
          </a:prstGeom>
        </p:spPr>
      </p:pic>
      <p:sp>
        <p:nvSpPr>
          <p:cNvPr id="3" name="Espace réservé du numéro de diapositive 2">
            <a:extLst>
              <a:ext uri="{FF2B5EF4-FFF2-40B4-BE49-F238E27FC236}">
                <a16:creationId xmlns:a16="http://schemas.microsoft.com/office/drawing/2014/main" id="{CCA4DA40-5504-4ECC-9112-8CA91A114CBB}"/>
              </a:ext>
            </a:extLst>
          </p:cNvPr>
          <p:cNvSpPr>
            <a:spLocks noGrp="1"/>
          </p:cNvSpPr>
          <p:nvPr>
            <p:ph type="sldNum" sz="quarter" idx="12"/>
          </p:nvPr>
        </p:nvSpPr>
        <p:spPr/>
        <p:txBody>
          <a:bodyPr/>
          <a:lstStyle/>
          <a:p>
            <a:fld id="{FA84A37A-AFC2-4A01-80A1-FC20F2C0D5BB}" type="slidenum">
              <a:rPr lang="en-US" smtClean="0"/>
              <a:pPr/>
              <a:t>11</a:t>
            </a:fld>
            <a:endParaRPr lang="en-US" dirty="0"/>
          </a:p>
        </p:txBody>
      </p:sp>
    </p:spTree>
    <p:extLst>
      <p:ext uri="{BB962C8B-B14F-4D97-AF65-F5344CB8AC3E}">
        <p14:creationId xmlns:p14="http://schemas.microsoft.com/office/powerpoint/2010/main" val="36612104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18435"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07504"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fontScale="97500"/>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500" dirty="0">
                <a:solidFill>
                  <a:srgbClr val="11076D"/>
                </a:solidFill>
                <a:effectLst/>
              </a:rPr>
              <a:t>CYBER SECURITE</a:t>
            </a:r>
          </a:p>
        </p:txBody>
      </p:sp>
      <p:graphicFrame>
        <p:nvGraphicFramePr>
          <p:cNvPr id="5" name="Diagramme 4"/>
          <p:cNvGraphicFramePr/>
          <p:nvPr>
            <p:extLst>
              <p:ext uri="{D42A27DB-BD31-4B8C-83A1-F6EECF244321}">
                <p14:modId xmlns:p14="http://schemas.microsoft.com/office/powerpoint/2010/main" val="2240847492"/>
              </p:ext>
            </p:extLst>
          </p:nvPr>
        </p:nvGraphicFramePr>
        <p:xfrm>
          <a:off x="107552" y="692696"/>
          <a:ext cx="8712896" cy="56166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Espace réservé du numéro de diapositive 1">
            <a:extLst>
              <a:ext uri="{FF2B5EF4-FFF2-40B4-BE49-F238E27FC236}">
                <a16:creationId xmlns:a16="http://schemas.microsoft.com/office/drawing/2014/main" id="{04D93030-9B20-43E8-B22F-684126944C9F}"/>
              </a:ext>
            </a:extLst>
          </p:cNvPr>
          <p:cNvSpPr>
            <a:spLocks noGrp="1"/>
          </p:cNvSpPr>
          <p:nvPr>
            <p:ph type="sldNum" sz="quarter" idx="12"/>
          </p:nvPr>
        </p:nvSpPr>
        <p:spPr/>
        <p:txBody>
          <a:bodyPr/>
          <a:lstStyle/>
          <a:p>
            <a:fld id="{FA84A37A-AFC2-4A01-80A1-FC20F2C0D5BB}" type="slidenum">
              <a:rPr lang="en-US" smtClean="0"/>
              <a:pPr/>
              <a:t>12</a:t>
            </a:fld>
            <a:endParaRPr lang="en-US" dirty="0"/>
          </a:p>
        </p:txBody>
      </p:sp>
    </p:spTree>
    <p:extLst>
      <p:ext uri="{BB962C8B-B14F-4D97-AF65-F5344CB8AC3E}">
        <p14:creationId xmlns:p14="http://schemas.microsoft.com/office/powerpoint/2010/main" val="142775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18435"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07504"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fontScale="97500"/>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500" dirty="0">
                <a:solidFill>
                  <a:srgbClr val="11076D"/>
                </a:solidFill>
                <a:effectLst/>
              </a:rPr>
              <a:t>ORGANISATION LOCALE</a:t>
            </a:r>
          </a:p>
        </p:txBody>
      </p:sp>
      <p:sp>
        <p:nvSpPr>
          <p:cNvPr id="31750" name="Espace réservé du contenu 2"/>
          <p:cNvSpPr txBox="1">
            <a:spLocks/>
          </p:cNvSpPr>
          <p:nvPr/>
        </p:nvSpPr>
        <p:spPr bwMode="auto">
          <a:xfrm>
            <a:off x="1792288" y="709625"/>
            <a:ext cx="554355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spcBef>
                <a:spcPct val="20000"/>
              </a:spcBef>
              <a:defRPr sz="1400" b="1">
                <a:solidFill>
                  <a:schemeClr val="tx1"/>
                </a:solidFill>
                <a:latin typeface="Calibri" pitchFamily="34" charset="0"/>
              </a:defRPr>
            </a:lvl1pPr>
            <a:lvl2pPr marL="742950" indent="-285750" eaLnBrk="0" hangingPunct="0">
              <a:spcBef>
                <a:spcPct val="20000"/>
              </a:spcBef>
              <a:buFont typeface="Arial" pitchFamily="34" charset="0"/>
              <a:buChar char="–"/>
              <a:defRPr sz="1200">
                <a:solidFill>
                  <a:schemeClr val="tx1"/>
                </a:solidFill>
                <a:latin typeface="Calibri" pitchFamily="34" charset="0"/>
              </a:defRPr>
            </a:lvl2pPr>
            <a:lvl3pPr marL="1143000" indent="-228600" eaLnBrk="0" hangingPunct="0">
              <a:spcBef>
                <a:spcPct val="20000"/>
              </a:spcBef>
              <a:buFont typeface="Arial" pitchFamily="34" charset="0"/>
              <a:buChar char="•"/>
              <a:defRPr sz="1100">
                <a:solidFill>
                  <a:schemeClr val="tx1"/>
                </a:solidFill>
                <a:latin typeface="Calibri" pitchFamily="34" charset="0"/>
              </a:defRPr>
            </a:lvl3pPr>
            <a:lvl4pPr marL="1600200" indent="-228600" eaLnBrk="0" hangingPunct="0">
              <a:spcBef>
                <a:spcPct val="20000"/>
              </a:spcBef>
              <a:buFont typeface="Arial" pitchFamily="34" charset="0"/>
              <a:buChar char="–"/>
              <a:defRPr sz="1000">
                <a:solidFill>
                  <a:schemeClr val="tx1"/>
                </a:solidFill>
                <a:latin typeface="Calibri" pitchFamily="34" charset="0"/>
              </a:defRPr>
            </a:lvl4pPr>
            <a:lvl5pPr marL="2057400" indent="-228600" eaLnBrk="0" hangingPunct="0">
              <a:spcBef>
                <a:spcPct val="20000"/>
              </a:spcBef>
              <a:buFont typeface="Arial" pitchFamily="34" charset="0"/>
              <a:buChar char="»"/>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9pPr>
          </a:lstStyle>
          <a:p>
            <a:pPr eaLnBrk="1" hangingPunct="1">
              <a:spcBef>
                <a:spcPct val="0"/>
              </a:spcBef>
            </a:pPr>
            <a:r>
              <a:rPr lang="fr-FR" altLang="fr-FR" sz="3200" b="0" dirty="0">
                <a:latin typeface="Arial" pitchFamily="34" charset="0"/>
              </a:rPr>
              <a:t>MAIRE DE SIGNES</a:t>
            </a:r>
          </a:p>
          <a:p>
            <a:pPr eaLnBrk="1" hangingPunct="1">
              <a:spcBef>
                <a:spcPct val="0"/>
              </a:spcBef>
            </a:pPr>
            <a:r>
              <a:rPr lang="fr-FR" altLang="fr-FR" sz="2400" b="0" dirty="0">
                <a:latin typeface="Arial" pitchFamily="34" charset="0"/>
              </a:rPr>
              <a:t>Responsable SSI</a:t>
            </a:r>
          </a:p>
        </p:txBody>
      </p:sp>
      <p:sp>
        <p:nvSpPr>
          <p:cNvPr id="31751" name="ZoneTexte 3"/>
          <p:cNvSpPr txBox="1">
            <a:spLocks noChangeArrowheads="1"/>
          </p:cNvSpPr>
          <p:nvPr/>
        </p:nvSpPr>
        <p:spPr bwMode="auto">
          <a:xfrm>
            <a:off x="467544" y="2934564"/>
            <a:ext cx="8136904"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eaLnBrk="0" hangingPunct="0">
              <a:spcBef>
                <a:spcPct val="20000"/>
              </a:spcBef>
              <a:defRPr sz="1400" b="1">
                <a:solidFill>
                  <a:schemeClr val="tx1"/>
                </a:solidFill>
                <a:latin typeface="Calibri" pitchFamily="34" charset="0"/>
              </a:defRPr>
            </a:lvl1pPr>
            <a:lvl2pPr marL="742950" indent="-285750" eaLnBrk="0" hangingPunct="0">
              <a:spcBef>
                <a:spcPct val="20000"/>
              </a:spcBef>
              <a:buFont typeface="Arial" pitchFamily="34" charset="0"/>
              <a:buChar char="–"/>
              <a:defRPr sz="1200">
                <a:solidFill>
                  <a:schemeClr val="tx1"/>
                </a:solidFill>
                <a:latin typeface="Calibri" pitchFamily="34" charset="0"/>
              </a:defRPr>
            </a:lvl2pPr>
            <a:lvl3pPr marL="1143000" indent="-228600" eaLnBrk="0" hangingPunct="0">
              <a:spcBef>
                <a:spcPct val="20000"/>
              </a:spcBef>
              <a:buFont typeface="Arial" pitchFamily="34" charset="0"/>
              <a:buChar char="•"/>
              <a:defRPr sz="1100">
                <a:solidFill>
                  <a:schemeClr val="tx1"/>
                </a:solidFill>
                <a:latin typeface="Calibri" pitchFamily="34" charset="0"/>
              </a:defRPr>
            </a:lvl3pPr>
            <a:lvl4pPr marL="1600200" indent="-228600" eaLnBrk="0" hangingPunct="0">
              <a:spcBef>
                <a:spcPct val="20000"/>
              </a:spcBef>
              <a:buFont typeface="Arial" pitchFamily="34" charset="0"/>
              <a:buChar char="–"/>
              <a:defRPr sz="1000">
                <a:solidFill>
                  <a:schemeClr val="tx1"/>
                </a:solidFill>
                <a:latin typeface="Calibri" pitchFamily="34" charset="0"/>
              </a:defRPr>
            </a:lvl4pPr>
            <a:lvl5pPr marL="2057400" indent="-228600" eaLnBrk="0" hangingPunct="0">
              <a:spcBef>
                <a:spcPct val="20000"/>
              </a:spcBef>
              <a:buFont typeface="Arial" pitchFamily="34" charset="0"/>
              <a:buChar char="»"/>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9pPr>
          </a:lstStyle>
          <a:p>
            <a:pPr eaLnBrk="1" hangingPunct="1">
              <a:spcBef>
                <a:spcPct val="0"/>
              </a:spcBef>
            </a:pPr>
            <a:r>
              <a:rPr lang="fr-FR" altLang="fr-FR" sz="3200" b="0" dirty="0">
                <a:latin typeface="Arial" pitchFamily="34" charset="0"/>
              </a:rPr>
              <a:t>Correspondant SSI</a:t>
            </a:r>
          </a:p>
          <a:p>
            <a:pPr eaLnBrk="1" hangingPunct="1">
              <a:spcBef>
                <a:spcPct val="0"/>
              </a:spcBef>
            </a:pPr>
            <a:r>
              <a:rPr lang="fr-FR" altLang="fr-FR" sz="1800" b="0" dirty="0">
                <a:latin typeface="Arial" pitchFamily="34" charset="0"/>
              </a:rPr>
              <a:t>M. ACHARD JACQUES</a:t>
            </a:r>
          </a:p>
          <a:p>
            <a:pPr eaLnBrk="1" hangingPunct="1">
              <a:spcBef>
                <a:spcPct val="0"/>
              </a:spcBef>
            </a:pPr>
            <a:r>
              <a:rPr lang="fr-FR" altLang="fr-FR" sz="1800" b="0" dirty="0">
                <a:latin typeface="Arial" pitchFamily="34" charset="0"/>
              </a:rPr>
              <a:t> </a:t>
            </a:r>
          </a:p>
        </p:txBody>
      </p:sp>
      <p:sp>
        <p:nvSpPr>
          <p:cNvPr id="31752" name="ZoneTexte 4"/>
          <p:cNvSpPr txBox="1">
            <a:spLocks noChangeArrowheads="1"/>
          </p:cNvSpPr>
          <p:nvPr/>
        </p:nvSpPr>
        <p:spPr bwMode="auto">
          <a:xfrm>
            <a:off x="1799350" y="5440738"/>
            <a:ext cx="554355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spcBef>
                <a:spcPct val="20000"/>
              </a:spcBef>
              <a:defRPr sz="1400" b="1">
                <a:solidFill>
                  <a:schemeClr val="tx1"/>
                </a:solidFill>
                <a:latin typeface="Calibri" pitchFamily="34" charset="0"/>
              </a:defRPr>
            </a:lvl1pPr>
            <a:lvl2pPr marL="742950" indent="-285750" eaLnBrk="0" hangingPunct="0">
              <a:spcBef>
                <a:spcPct val="20000"/>
              </a:spcBef>
              <a:buFont typeface="Arial" pitchFamily="34" charset="0"/>
              <a:buChar char="–"/>
              <a:defRPr sz="1200">
                <a:solidFill>
                  <a:schemeClr val="tx1"/>
                </a:solidFill>
                <a:latin typeface="Calibri" pitchFamily="34" charset="0"/>
              </a:defRPr>
            </a:lvl2pPr>
            <a:lvl3pPr marL="1143000" indent="-228600" eaLnBrk="0" hangingPunct="0">
              <a:spcBef>
                <a:spcPct val="20000"/>
              </a:spcBef>
              <a:buFont typeface="Arial" pitchFamily="34" charset="0"/>
              <a:buChar char="•"/>
              <a:defRPr sz="1100">
                <a:solidFill>
                  <a:schemeClr val="tx1"/>
                </a:solidFill>
                <a:latin typeface="Calibri" pitchFamily="34" charset="0"/>
              </a:defRPr>
            </a:lvl3pPr>
            <a:lvl4pPr marL="1600200" indent="-228600" eaLnBrk="0" hangingPunct="0">
              <a:spcBef>
                <a:spcPct val="20000"/>
              </a:spcBef>
              <a:buFont typeface="Arial" pitchFamily="34" charset="0"/>
              <a:buChar char="–"/>
              <a:defRPr sz="1000">
                <a:solidFill>
                  <a:schemeClr val="tx1"/>
                </a:solidFill>
                <a:latin typeface="Calibri" pitchFamily="34" charset="0"/>
              </a:defRPr>
            </a:lvl4pPr>
            <a:lvl5pPr marL="2057400" indent="-228600" eaLnBrk="0" hangingPunct="0">
              <a:spcBef>
                <a:spcPct val="20000"/>
              </a:spcBef>
              <a:buFont typeface="Arial" pitchFamily="34" charset="0"/>
              <a:buChar char="»"/>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9pPr>
          </a:lstStyle>
          <a:p>
            <a:pPr eaLnBrk="1" hangingPunct="1">
              <a:spcBef>
                <a:spcPct val="0"/>
              </a:spcBef>
            </a:pPr>
            <a:r>
              <a:rPr lang="fr-FR" altLang="fr-FR" sz="3200" b="0" dirty="0">
                <a:latin typeface="Arial" pitchFamily="34" charset="0"/>
              </a:rPr>
              <a:t>Les utilisateurs</a:t>
            </a:r>
          </a:p>
          <a:p>
            <a:pPr eaLnBrk="1" hangingPunct="1">
              <a:spcBef>
                <a:spcPct val="0"/>
              </a:spcBef>
            </a:pPr>
            <a:endParaRPr lang="fr-FR" altLang="fr-FR" sz="1800" b="0" dirty="0"/>
          </a:p>
        </p:txBody>
      </p:sp>
      <p:sp>
        <p:nvSpPr>
          <p:cNvPr id="6" name="Double flèche verticale 5"/>
          <p:cNvSpPr/>
          <p:nvPr/>
        </p:nvSpPr>
        <p:spPr>
          <a:xfrm>
            <a:off x="4240213" y="1573348"/>
            <a:ext cx="647700" cy="1117405"/>
          </a:xfrm>
          <a:prstGeom prst="up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dirty="0"/>
          </a:p>
        </p:txBody>
      </p:sp>
      <p:sp>
        <p:nvSpPr>
          <p:cNvPr id="17" name="Double flèche verticale 16"/>
          <p:cNvSpPr/>
          <p:nvPr/>
        </p:nvSpPr>
        <p:spPr>
          <a:xfrm>
            <a:off x="4247275" y="4051914"/>
            <a:ext cx="647700" cy="1068525"/>
          </a:xfrm>
          <a:prstGeom prst="up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fr-FR" dirty="0"/>
          </a:p>
        </p:txBody>
      </p:sp>
      <p:sp>
        <p:nvSpPr>
          <p:cNvPr id="2" name="Espace réservé du numéro de diapositive 1">
            <a:extLst>
              <a:ext uri="{FF2B5EF4-FFF2-40B4-BE49-F238E27FC236}">
                <a16:creationId xmlns:a16="http://schemas.microsoft.com/office/drawing/2014/main" id="{9123821A-1A06-4791-B614-CB2094716903}"/>
              </a:ext>
            </a:extLst>
          </p:cNvPr>
          <p:cNvSpPr>
            <a:spLocks noGrp="1"/>
          </p:cNvSpPr>
          <p:nvPr>
            <p:ph type="sldNum" sz="quarter" idx="12"/>
          </p:nvPr>
        </p:nvSpPr>
        <p:spPr/>
        <p:txBody>
          <a:bodyPr/>
          <a:lstStyle/>
          <a:p>
            <a:fld id="{FA84A37A-AFC2-4A01-80A1-FC20F2C0D5BB}" type="slidenum">
              <a:rPr lang="en-US" smtClean="0"/>
              <a:pPr/>
              <a:t>13</a:t>
            </a:fld>
            <a:endParaRPr lang="en-US" dirty="0"/>
          </a:p>
        </p:txBody>
      </p:sp>
    </p:spTree>
    <p:extLst>
      <p:ext uri="{BB962C8B-B14F-4D97-AF65-F5344CB8AC3E}">
        <p14:creationId xmlns:p14="http://schemas.microsoft.com/office/powerpoint/2010/main" val="3849611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26627"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Responsabilité de l’utilisateur</a:t>
            </a:r>
          </a:p>
        </p:txBody>
      </p:sp>
      <p:sp>
        <p:nvSpPr>
          <p:cNvPr id="8" name="Rectangle 3"/>
          <p:cNvSpPr txBox="1">
            <a:spLocks noChangeArrowheads="1"/>
          </p:cNvSpPr>
          <p:nvPr/>
        </p:nvSpPr>
        <p:spPr bwMode="auto">
          <a:xfrm>
            <a:off x="452438" y="3751069"/>
            <a:ext cx="8280400" cy="1656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lgn="ctr" defTabSz="457200" eaLnBrk="0" hangingPunct="0">
              <a:spcBef>
                <a:spcPct val="20000"/>
              </a:spcBef>
              <a:defRPr sz="1400" b="1">
                <a:solidFill>
                  <a:schemeClr val="tx1"/>
                </a:solidFill>
                <a:latin typeface="Calibri" pitchFamily="34" charset="0"/>
              </a:defRPr>
            </a:lvl1pPr>
            <a:lvl2pPr marL="990600" indent="-533400" defTabSz="457200" eaLnBrk="0" hangingPunct="0">
              <a:spcBef>
                <a:spcPct val="20000"/>
              </a:spcBef>
              <a:buFont typeface="Arial" charset="0"/>
              <a:buChar char="–"/>
              <a:defRPr sz="1200">
                <a:solidFill>
                  <a:schemeClr val="tx1"/>
                </a:solidFill>
                <a:latin typeface="Calibri" pitchFamily="34" charset="0"/>
              </a:defRPr>
            </a:lvl2pPr>
            <a:lvl3pPr marL="1143000" indent="-228600" defTabSz="457200" eaLnBrk="0" hangingPunct="0">
              <a:spcBef>
                <a:spcPct val="20000"/>
              </a:spcBef>
              <a:buFont typeface="Arial" charset="0"/>
              <a:buChar char="•"/>
              <a:defRPr sz="1100">
                <a:solidFill>
                  <a:schemeClr val="tx1"/>
                </a:solidFill>
                <a:latin typeface="Calibri" pitchFamily="34" charset="0"/>
              </a:defRPr>
            </a:lvl3pPr>
            <a:lvl4pPr marL="1600200" indent="-228600" defTabSz="457200" eaLnBrk="0" hangingPunct="0">
              <a:spcBef>
                <a:spcPct val="20000"/>
              </a:spcBef>
              <a:buFont typeface="Arial" charset="0"/>
              <a:buChar char="–"/>
              <a:defRPr sz="1000">
                <a:solidFill>
                  <a:schemeClr val="tx1"/>
                </a:solidFill>
                <a:latin typeface="Calibri" pitchFamily="34" charset="0"/>
              </a:defRPr>
            </a:lvl4pPr>
            <a:lvl5pPr marL="2057400" indent="-228600" defTabSz="457200" eaLnBrk="0" hangingPunct="0">
              <a:spcBef>
                <a:spcPct val="20000"/>
              </a:spcBef>
              <a:buFont typeface="Arial" charset="0"/>
              <a:buChar char="»"/>
              <a:defRPr sz="1000">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buChar char="»"/>
              <a:defRPr sz="1000">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buChar char="»"/>
              <a:defRPr sz="1000">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buChar char="»"/>
              <a:defRPr sz="1000">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buChar char="»"/>
              <a:defRPr sz="1000">
                <a:solidFill>
                  <a:schemeClr val="tx1"/>
                </a:solidFill>
                <a:latin typeface="Calibri" pitchFamily="34" charset="0"/>
              </a:defRPr>
            </a:lvl9pPr>
          </a:lstStyle>
          <a:p>
            <a:pPr algn="l" fontAlgn="auto">
              <a:spcBef>
                <a:spcPct val="50000"/>
              </a:spcBef>
              <a:spcAft>
                <a:spcPts val="0"/>
              </a:spcAft>
              <a:defRPr/>
            </a:pPr>
            <a:r>
              <a:rPr lang="fr-FR" altLang="fr-FR" sz="2000" u="sng" dirty="0">
                <a:effectLst>
                  <a:outerShdw blurRad="38100" dist="38100" dir="2700000" algn="tl">
                    <a:srgbClr val="C0C0C0"/>
                  </a:outerShdw>
                </a:effectLst>
                <a:cs typeface="+mn-cs"/>
              </a:rPr>
              <a:t>Tous les utilisateurs se doivent d’appliquer quelques règles fondamentales</a:t>
            </a:r>
            <a:r>
              <a:rPr lang="fr-FR" altLang="fr-FR" sz="2000" dirty="0">
                <a:cs typeface="+mn-cs"/>
              </a:rPr>
              <a:t> :</a:t>
            </a:r>
            <a:endParaRPr lang="fr-FR" altLang="fr-FR" sz="2000" dirty="0">
              <a:solidFill>
                <a:schemeClr val="accent2"/>
              </a:solidFill>
              <a:cs typeface="+mn-cs"/>
            </a:endParaRPr>
          </a:p>
          <a:p>
            <a:pPr algn="l" fontAlgn="auto">
              <a:spcAft>
                <a:spcPts val="0"/>
              </a:spcAft>
              <a:buFont typeface="Wingdings" pitchFamily="2" charset="2"/>
              <a:buChar char="Ø"/>
              <a:defRPr/>
            </a:pPr>
            <a:r>
              <a:rPr lang="fr-FR" altLang="fr-FR" sz="2000" b="0" dirty="0">
                <a:cs typeface="+mn-cs"/>
              </a:rPr>
              <a:t>connaître et appliquer les consignes SSI ;</a:t>
            </a:r>
          </a:p>
          <a:p>
            <a:pPr algn="l" fontAlgn="auto">
              <a:spcAft>
                <a:spcPts val="0"/>
              </a:spcAft>
              <a:buFont typeface="Wingdings" pitchFamily="2" charset="2"/>
              <a:buChar char="Ø"/>
              <a:defRPr/>
            </a:pPr>
            <a:r>
              <a:rPr lang="fr-FR" altLang="fr-FR" sz="2000" b="0" dirty="0">
                <a:cs typeface="+mn-cs"/>
              </a:rPr>
              <a:t>connaître les règlements et procédures d’emploi de l’outil informatique ;</a:t>
            </a:r>
          </a:p>
          <a:p>
            <a:pPr algn="l" fontAlgn="auto">
              <a:spcAft>
                <a:spcPts val="0"/>
              </a:spcAft>
              <a:buFont typeface="Wingdings" pitchFamily="2" charset="2"/>
              <a:buChar char="Ø"/>
              <a:defRPr/>
            </a:pPr>
            <a:r>
              <a:rPr lang="fr-FR" altLang="fr-FR" sz="2000" b="0" dirty="0">
                <a:cs typeface="+mn-cs"/>
              </a:rPr>
              <a:t>rendre compte à la voie fonctionnelle SSI de toute anomalie constatée.</a:t>
            </a:r>
          </a:p>
        </p:txBody>
      </p:sp>
      <p:sp>
        <p:nvSpPr>
          <p:cNvPr id="33799" name="Rectangle 1"/>
          <p:cNvSpPr>
            <a:spLocks noChangeArrowheads="1"/>
          </p:cNvSpPr>
          <p:nvPr/>
        </p:nvSpPr>
        <p:spPr bwMode="auto">
          <a:xfrm>
            <a:off x="452438" y="1594897"/>
            <a:ext cx="8280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eaLnBrk="0" hangingPunct="0">
              <a:spcBef>
                <a:spcPct val="20000"/>
              </a:spcBef>
              <a:defRPr sz="1400" b="1">
                <a:solidFill>
                  <a:schemeClr val="tx1"/>
                </a:solidFill>
                <a:latin typeface="Calibri" pitchFamily="34" charset="0"/>
              </a:defRPr>
            </a:lvl1pPr>
            <a:lvl2pPr marL="742950" indent="-285750" eaLnBrk="0" hangingPunct="0">
              <a:spcBef>
                <a:spcPct val="20000"/>
              </a:spcBef>
              <a:buFont typeface="Arial" pitchFamily="34" charset="0"/>
              <a:buChar char="–"/>
              <a:defRPr sz="1200">
                <a:solidFill>
                  <a:schemeClr val="tx1"/>
                </a:solidFill>
                <a:latin typeface="Calibri" pitchFamily="34" charset="0"/>
              </a:defRPr>
            </a:lvl2pPr>
            <a:lvl3pPr marL="1143000" indent="-228600" eaLnBrk="0" hangingPunct="0">
              <a:spcBef>
                <a:spcPct val="20000"/>
              </a:spcBef>
              <a:buFont typeface="Arial" pitchFamily="34" charset="0"/>
              <a:buChar char="•"/>
              <a:defRPr sz="1100">
                <a:solidFill>
                  <a:schemeClr val="tx1"/>
                </a:solidFill>
                <a:latin typeface="Calibri" pitchFamily="34" charset="0"/>
              </a:defRPr>
            </a:lvl3pPr>
            <a:lvl4pPr marL="1600200" indent="-228600" eaLnBrk="0" hangingPunct="0">
              <a:spcBef>
                <a:spcPct val="20000"/>
              </a:spcBef>
              <a:buFont typeface="Arial" pitchFamily="34" charset="0"/>
              <a:buChar char="–"/>
              <a:defRPr sz="1000">
                <a:solidFill>
                  <a:schemeClr val="tx1"/>
                </a:solidFill>
                <a:latin typeface="Calibri" pitchFamily="34" charset="0"/>
              </a:defRPr>
            </a:lvl4pPr>
            <a:lvl5pPr marL="2057400" indent="-228600" eaLnBrk="0" hangingPunct="0">
              <a:spcBef>
                <a:spcPct val="20000"/>
              </a:spcBef>
              <a:buFont typeface="Arial" pitchFamily="34" charset="0"/>
              <a:buChar char="»"/>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000">
                <a:solidFill>
                  <a:schemeClr val="tx1"/>
                </a:solidFill>
                <a:latin typeface="Calibri" pitchFamily="34" charset="0"/>
              </a:defRPr>
            </a:lvl9pPr>
          </a:lstStyle>
          <a:p>
            <a:pPr algn="l" eaLnBrk="1" hangingPunct="1">
              <a:spcBef>
                <a:spcPct val="0"/>
              </a:spcBef>
            </a:pPr>
            <a:r>
              <a:rPr lang="fr-FR" altLang="fr-FR" sz="2000" b="0" dirty="0"/>
              <a:t>Tout utilisateur est </a:t>
            </a:r>
            <a:r>
              <a:rPr lang="fr-FR" altLang="fr-FR" sz="2000" b="0" u="sng" dirty="0"/>
              <a:t>personnellement</a:t>
            </a:r>
            <a:r>
              <a:rPr lang="fr-FR" altLang="fr-FR" sz="2000" b="0" dirty="0"/>
              <a:t> et </a:t>
            </a:r>
            <a:r>
              <a:rPr lang="fr-FR" altLang="fr-FR" sz="2000" b="0" u="sng" dirty="0"/>
              <a:t>légalement</a:t>
            </a:r>
            <a:r>
              <a:rPr lang="fr-FR" altLang="fr-FR" sz="2000" b="0" dirty="0"/>
              <a:t> responsable de l’usage qu’il fait des ressources informatiques auxquelles il a accès. Il doit à son niveau contribuer à la sécurité générale de l’information de la mairie de Signes.</a:t>
            </a:r>
          </a:p>
        </p:txBody>
      </p:sp>
      <p:sp>
        <p:nvSpPr>
          <p:cNvPr id="2" name="Espace réservé du numéro de diapositive 1">
            <a:extLst>
              <a:ext uri="{FF2B5EF4-FFF2-40B4-BE49-F238E27FC236}">
                <a16:creationId xmlns:a16="http://schemas.microsoft.com/office/drawing/2014/main" id="{D5686D22-6F71-4526-ACAD-8E50F7D21F15}"/>
              </a:ext>
            </a:extLst>
          </p:cNvPr>
          <p:cNvSpPr>
            <a:spLocks noGrp="1"/>
          </p:cNvSpPr>
          <p:nvPr>
            <p:ph type="sldNum" sz="quarter" idx="12"/>
          </p:nvPr>
        </p:nvSpPr>
        <p:spPr/>
        <p:txBody>
          <a:bodyPr/>
          <a:lstStyle/>
          <a:p>
            <a:fld id="{FA84A37A-AFC2-4A01-80A1-FC20F2C0D5BB}" type="slidenum">
              <a:rPr lang="en-US" smtClean="0"/>
              <a:pPr/>
              <a:t>14</a:t>
            </a:fld>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35843"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6525" y="53024"/>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sz="2400" kern="0" dirty="0">
                <a:solidFill>
                  <a:srgbClr val="0E1B8D"/>
                </a:solidFill>
                <a:effectLst/>
                <a:latin typeface="Palatino"/>
              </a:rPr>
              <a:t>Surfer sur la peur ??????</a:t>
            </a:r>
            <a:endParaRPr lang="fr-FR" altLang="fr-FR" sz="2400" dirty="0">
              <a:solidFill>
                <a:srgbClr val="11076D"/>
              </a:solidFill>
              <a:effectLst/>
            </a:endParaRPr>
          </a:p>
        </p:txBody>
      </p:sp>
      <p:pic>
        <p:nvPicPr>
          <p:cNvPr id="16" name="Imag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1951" y="1006296"/>
            <a:ext cx="5053448" cy="2841072"/>
          </a:xfrm>
          <a:prstGeom prst="rect">
            <a:avLst/>
          </a:prstGeom>
        </p:spPr>
      </p:pic>
      <p:sp>
        <p:nvSpPr>
          <p:cNvPr id="17" name="ZoneTexte 16"/>
          <p:cNvSpPr txBox="1"/>
          <p:nvPr/>
        </p:nvSpPr>
        <p:spPr>
          <a:xfrm>
            <a:off x="114493" y="3847368"/>
            <a:ext cx="8728364" cy="2246769"/>
          </a:xfrm>
          <a:prstGeom prst="rect">
            <a:avLst/>
          </a:prstGeom>
          <a:noFill/>
        </p:spPr>
        <p:txBody>
          <a:bodyPr wrap="square" rtlCol="0">
            <a:spAutoFit/>
          </a:bodyPr>
          <a:lstStyle/>
          <a:p>
            <a:pPr algn="ctr" eaLnBrk="0" hangingPunct="0"/>
            <a:r>
              <a:rPr lang="fr-FR" sz="2000" b="1" dirty="0">
                <a:solidFill>
                  <a:srgbClr val="000000"/>
                </a:solidFill>
                <a:latin typeface="Times New Roman" pitchFamily="18" charset="0"/>
              </a:rPr>
              <a:t>Nous sommes tous vulnérables dès lors que nous sommes connectés (tablettes, téléphones, PC, montres, voitures, Smart TV, Cloud….objets connectés)</a:t>
            </a:r>
          </a:p>
          <a:p>
            <a:pPr algn="ctr" eaLnBrk="0" hangingPunct="0"/>
            <a:endParaRPr lang="fr-FR" sz="2000" b="1" dirty="0">
              <a:solidFill>
                <a:srgbClr val="000000"/>
              </a:solidFill>
              <a:latin typeface="Times New Roman" pitchFamily="18" charset="0"/>
            </a:endParaRPr>
          </a:p>
          <a:p>
            <a:pPr algn="ctr" eaLnBrk="0" hangingPunct="0"/>
            <a:r>
              <a:rPr lang="fr-FR" sz="2000" b="1" u="sng" dirty="0">
                <a:solidFill>
                  <a:srgbClr val="FF0000"/>
                </a:solidFill>
                <a:latin typeface="Times New Roman" pitchFamily="18" charset="0"/>
              </a:rPr>
              <a:t>Il existe une parade simple :</a:t>
            </a:r>
          </a:p>
          <a:p>
            <a:pPr algn="ctr" eaLnBrk="0" hangingPunct="0"/>
            <a:r>
              <a:rPr lang="fr-FR" sz="2000" b="1" dirty="0">
                <a:solidFill>
                  <a:srgbClr val="FF0000"/>
                </a:solidFill>
                <a:latin typeface="Times New Roman" pitchFamily="18" charset="0"/>
              </a:rPr>
              <a:t>Une bonne hygiène numérique et le respect de règles simples permettent d’éviter la plupart des attaques</a:t>
            </a:r>
          </a:p>
          <a:p>
            <a:pPr algn="ctr" eaLnBrk="0" hangingPunct="0"/>
            <a:endParaRPr lang="fr-FR" sz="2000" b="1" dirty="0">
              <a:solidFill>
                <a:srgbClr val="FF0000"/>
              </a:solidFill>
              <a:latin typeface="Times New Roman" pitchFamily="18" charset="0"/>
            </a:endParaRPr>
          </a:p>
        </p:txBody>
      </p:sp>
      <p:sp>
        <p:nvSpPr>
          <p:cNvPr id="2" name="Espace réservé du numéro de diapositive 1">
            <a:extLst>
              <a:ext uri="{FF2B5EF4-FFF2-40B4-BE49-F238E27FC236}">
                <a16:creationId xmlns:a16="http://schemas.microsoft.com/office/drawing/2014/main" id="{754DDF74-C267-4426-AB88-2CF9C35A6915}"/>
              </a:ext>
            </a:extLst>
          </p:cNvPr>
          <p:cNvSpPr>
            <a:spLocks noGrp="1"/>
          </p:cNvSpPr>
          <p:nvPr>
            <p:ph type="sldNum" sz="quarter" idx="12"/>
          </p:nvPr>
        </p:nvSpPr>
        <p:spPr/>
        <p:txBody>
          <a:bodyPr/>
          <a:lstStyle/>
          <a:p>
            <a:fld id="{FA84A37A-AFC2-4A01-80A1-FC20F2C0D5BB}" type="slidenum">
              <a:rPr lang="en-US" smtClean="0"/>
              <a:pPr/>
              <a:t>15</a:t>
            </a:fld>
            <a:endParaRPr lang="en-US" dirty="0"/>
          </a:p>
        </p:txBody>
      </p:sp>
    </p:spTree>
    <p:extLst>
      <p:ext uri="{BB962C8B-B14F-4D97-AF65-F5344CB8AC3E}">
        <p14:creationId xmlns:p14="http://schemas.microsoft.com/office/powerpoint/2010/main" val="28865346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27651"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Sécurité des Systèmes d’Information</a:t>
            </a:r>
          </a:p>
        </p:txBody>
      </p:sp>
      <p:sp>
        <p:nvSpPr>
          <p:cNvPr id="8" name="Text Box 1"/>
          <p:cNvSpPr txBox="1">
            <a:spLocks noChangeArrowheads="1"/>
          </p:cNvSpPr>
          <p:nvPr/>
        </p:nvSpPr>
        <p:spPr bwMode="auto">
          <a:xfrm>
            <a:off x="468313" y="549275"/>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5pPr>
            <a:lvl6pPr marL="2514600" indent="-228600" defTabSz="449263" eaLnBrk="0" fontAlgn="base" hangingPunct="0">
              <a:lnSpc>
                <a:spcPct val="41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6pPr>
            <a:lvl7pPr marL="2971800" indent="-228600" defTabSz="449263" eaLnBrk="0" fontAlgn="base" hangingPunct="0">
              <a:lnSpc>
                <a:spcPct val="41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7pPr>
            <a:lvl8pPr marL="3429000" indent="-228600" defTabSz="449263" eaLnBrk="0" fontAlgn="base" hangingPunct="0">
              <a:lnSpc>
                <a:spcPct val="41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8pPr>
            <a:lvl9pPr marL="3886200" indent="-228600" defTabSz="449263" eaLnBrk="0" fontAlgn="base" hangingPunct="0">
              <a:lnSpc>
                <a:spcPct val="41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9pPr>
          </a:lstStyle>
          <a:p>
            <a:pPr algn="ctr" eaLnBrk="1" fontAlgn="auto" hangingPunct="1">
              <a:spcBef>
                <a:spcPts val="0"/>
              </a:spcBef>
              <a:spcAft>
                <a:spcPts val="0"/>
              </a:spcAft>
              <a:buClr>
                <a:srgbClr val="CC0000"/>
              </a:buClr>
              <a:buFont typeface="Bookman Old Style" pitchFamily="18" charset="0"/>
              <a:buNone/>
              <a:defRPr/>
            </a:pPr>
            <a:r>
              <a:rPr lang="en-GB" altLang="fr-FR" sz="4400" b="1" dirty="0">
                <a:solidFill>
                  <a:srgbClr val="FF0000"/>
                </a:solidFill>
                <a:effectLst>
                  <a:outerShdw blurRad="38100" dist="38100" dir="2700000" algn="tl">
                    <a:srgbClr val="C0C0C0"/>
                  </a:outerShdw>
                </a:effectLst>
                <a:latin typeface="Batang" pitchFamily="18" charset="-127"/>
                <a:ea typeface="Batang" pitchFamily="18" charset="-127"/>
                <a:cs typeface="+mn-cs"/>
              </a:rPr>
              <a:t>Commandement N°1</a:t>
            </a:r>
          </a:p>
        </p:txBody>
      </p:sp>
      <p:sp>
        <p:nvSpPr>
          <p:cNvPr id="35847" name="Text Box 2"/>
          <p:cNvSpPr txBox="1">
            <a:spLocks noChangeArrowheads="1"/>
          </p:cNvSpPr>
          <p:nvPr/>
        </p:nvSpPr>
        <p:spPr bwMode="auto">
          <a:xfrm>
            <a:off x="468313" y="1804938"/>
            <a:ext cx="8002588" cy="1181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22263" indent="-322263" algn="ctr" eaLnBrk="0" hangingPunct="0">
              <a:spcBef>
                <a:spcPct val="20000"/>
              </a:spcBef>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9pPr>
          </a:lstStyle>
          <a:p>
            <a:pPr algn="just" eaLnBrk="1" hangingPunct="1">
              <a:lnSpc>
                <a:spcPct val="80000"/>
              </a:lnSpc>
              <a:spcBef>
                <a:spcPts val="500"/>
              </a:spcBef>
            </a:pPr>
            <a:r>
              <a:rPr lang="en-GB" altLang="fr-FR" sz="2000" dirty="0">
                <a:solidFill>
                  <a:srgbClr val="000000"/>
                </a:solidFill>
                <a:latin typeface="Arial" pitchFamily="34" charset="0"/>
                <a:cs typeface="Lucida Sans Unicode" pitchFamily="34" charset="0"/>
              </a:rPr>
              <a:t>	</a:t>
            </a:r>
            <a:r>
              <a:rPr lang="en-GB" altLang="fr-FR" sz="2000" dirty="0" err="1">
                <a:solidFill>
                  <a:srgbClr val="7F7F7F"/>
                </a:solidFill>
                <a:latin typeface="Batang" pitchFamily="18" charset="-127"/>
                <a:ea typeface="Batang" pitchFamily="18" charset="-127"/>
                <a:cs typeface="Microsoft Uighur" pitchFamily="2" charset="-78"/>
              </a:rPr>
              <a:t>Passez</a:t>
            </a:r>
            <a:r>
              <a:rPr lang="en-GB" altLang="fr-FR" sz="2000" dirty="0">
                <a:solidFill>
                  <a:srgbClr val="7F7F7F"/>
                </a:solidFill>
                <a:latin typeface="Batang" pitchFamily="18" charset="-127"/>
                <a:ea typeface="Batang" pitchFamily="18" charset="-127"/>
                <a:cs typeface="Microsoft Uighur" pitchFamily="2" charset="-78"/>
              </a:rPr>
              <a:t> les supports </a:t>
            </a:r>
            <a:r>
              <a:rPr lang="en-GB" altLang="fr-FR" sz="2000" dirty="0" err="1">
                <a:solidFill>
                  <a:srgbClr val="7F7F7F"/>
                </a:solidFill>
                <a:latin typeface="Batang" pitchFamily="18" charset="-127"/>
                <a:ea typeface="Batang" pitchFamily="18" charset="-127"/>
                <a:cs typeface="Microsoft Uighur" pitchFamily="2" charset="-78"/>
              </a:rPr>
              <a:t>amovibles</a:t>
            </a:r>
            <a:r>
              <a:rPr lang="en-GB" altLang="fr-FR" sz="2000" dirty="0">
                <a:solidFill>
                  <a:srgbClr val="7F7F7F"/>
                </a:solidFill>
                <a:latin typeface="Batang" pitchFamily="18" charset="-127"/>
                <a:ea typeface="Batang" pitchFamily="18" charset="-127"/>
                <a:cs typeface="Microsoft Uighur" pitchFamily="2" charset="-78"/>
              </a:rPr>
              <a:t> par le </a:t>
            </a:r>
            <a:r>
              <a:rPr lang="en-GB" altLang="fr-FR" sz="2000" dirty="0" err="1">
                <a:solidFill>
                  <a:srgbClr val="7F7F7F"/>
                </a:solidFill>
                <a:latin typeface="Batang" pitchFamily="18" charset="-127"/>
                <a:ea typeface="Batang" pitchFamily="18" charset="-127"/>
                <a:cs typeface="Microsoft Uighur" pitchFamily="2" charset="-78"/>
              </a:rPr>
              <a:t>sas</a:t>
            </a:r>
            <a:r>
              <a:rPr lang="en-GB" altLang="fr-FR" sz="2000" dirty="0">
                <a:solidFill>
                  <a:srgbClr val="7F7F7F"/>
                </a:solidFill>
                <a:latin typeface="Batang" pitchFamily="18" charset="-127"/>
                <a:ea typeface="Batang" pitchFamily="18" charset="-127"/>
                <a:cs typeface="Microsoft Uighur" pitchFamily="2" charset="-78"/>
              </a:rPr>
              <a:t> antivirus </a:t>
            </a:r>
            <a:r>
              <a:rPr lang="en-GB" altLang="fr-FR" sz="2000" dirty="0" err="1">
                <a:solidFill>
                  <a:srgbClr val="7F7F7F"/>
                </a:solidFill>
                <a:latin typeface="Batang" pitchFamily="18" charset="-127"/>
                <a:ea typeface="Batang" pitchFamily="18" charset="-127"/>
                <a:cs typeface="Microsoft Uighur" pitchFamily="2" charset="-78"/>
              </a:rPr>
              <a:t>ou</a:t>
            </a:r>
            <a:r>
              <a:rPr lang="en-GB" altLang="fr-FR" sz="2000" dirty="0">
                <a:solidFill>
                  <a:srgbClr val="7F7F7F"/>
                </a:solidFill>
                <a:latin typeface="Batang" pitchFamily="18" charset="-127"/>
                <a:ea typeface="Batang" pitchFamily="18" charset="-127"/>
                <a:cs typeface="Microsoft Uighur" pitchFamily="2" charset="-78"/>
              </a:rPr>
              <a:t> le point </a:t>
            </a:r>
            <a:r>
              <a:rPr lang="en-GB" altLang="fr-FR" sz="2000" dirty="0" err="1">
                <a:solidFill>
                  <a:srgbClr val="7F7F7F"/>
                </a:solidFill>
                <a:latin typeface="Batang" pitchFamily="18" charset="-127"/>
                <a:ea typeface="Batang" pitchFamily="18" charset="-127"/>
                <a:cs typeface="Microsoft Uighur" pitchFamily="2" charset="-78"/>
              </a:rPr>
              <a:t>d’insertion</a:t>
            </a:r>
            <a:r>
              <a:rPr lang="en-GB" altLang="fr-FR" sz="2000" dirty="0">
                <a:solidFill>
                  <a:srgbClr val="7F7F7F"/>
                </a:solidFill>
                <a:latin typeface="Batang" pitchFamily="18" charset="-127"/>
                <a:ea typeface="Batang" pitchFamily="18" charset="-127"/>
                <a:cs typeface="Microsoft Uighur" pitchFamily="2" charset="-78"/>
              </a:rPr>
              <a:t> des </a:t>
            </a:r>
            <a:r>
              <a:rPr lang="en-GB" altLang="fr-FR" sz="2000" dirty="0" err="1">
                <a:solidFill>
                  <a:srgbClr val="7F7F7F"/>
                </a:solidFill>
                <a:latin typeface="Batang" pitchFamily="18" charset="-127"/>
                <a:ea typeface="Batang" pitchFamily="18" charset="-127"/>
                <a:cs typeface="Microsoft Uighur" pitchFamily="2" charset="-78"/>
              </a:rPr>
              <a:t>données</a:t>
            </a:r>
            <a:r>
              <a:rPr lang="en-GB" altLang="fr-FR" sz="2000" dirty="0">
                <a:solidFill>
                  <a:srgbClr val="7F7F7F"/>
                </a:solidFill>
                <a:latin typeface="Batang" pitchFamily="18" charset="-127"/>
                <a:ea typeface="Batang" pitchFamily="18" charset="-127"/>
                <a:cs typeface="Microsoft Uighur" pitchFamily="2" charset="-78"/>
              </a:rPr>
              <a:t> (PID) du </a:t>
            </a:r>
            <a:r>
              <a:rPr lang="en-GB" altLang="fr-FR" sz="2000" dirty="0" err="1">
                <a:solidFill>
                  <a:srgbClr val="7F7F7F"/>
                </a:solidFill>
                <a:latin typeface="Batang" pitchFamily="18" charset="-127"/>
                <a:ea typeface="Batang" pitchFamily="18" charset="-127"/>
                <a:cs typeface="Microsoft Uighur" pitchFamily="2" charset="-78"/>
              </a:rPr>
              <a:t>réseau</a:t>
            </a:r>
            <a:r>
              <a:rPr lang="en-GB" altLang="fr-FR" sz="2000" dirty="0">
                <a:solidFill>
                  <a:srgbClr val="7F7F7F"/>
                </a:solidFill>
                <a:latin typeface="Batang" pitchFamily="18" charset="-127"/>
                <a:ea typeface="Batang" pitchFamily="18" charset="-127"/>
                <a:cs typeface="Microsoft Uighur" pitchFamily="2" charset="-78"/>
              </a:rPr>
              <a:t> et ne </a:t>
            </a:r>
            <a:r>
              <a:rPr lang="en-GB" altLang="fr-FR" sz="2000" dirty="0" err="1">
                <a:solidFill>
                  <a:srgbClr val="7F7F7F"/>
                </a:solidFill>
                <a:latin typeface="Batang" pitchFamily="18" charset="-127"/>
                <a:ea typeface="Batang" pitchFamily="18" charset="-127"/>
                <a:cs typeface="Microsoft Uighur" pitchFamily="2" charset="-78"/>
              </a:rPr>
              <a:t>connectez</a:t>
            </a:r>
            <a:r>
              <a:rPr lang="en-GB" altLang="fr-FR" sz="2000" dirty="0">
                <a:solidFill>
                  <a:srgbClr val="7F7F7F"/>
                </a:solidFill>
                <a:latin typeface="Batang" pitchFamily="18" charset="-127"/>
                <a:ea typeface="Batang" pitchFamily="18" charset="-127"/>
                <a:cs typeface="Microsoft Uighur" pitchFamily="2" charset="-78"/>
              </a:rPr>
              <a:t> pas de supports </a:t>
            </a:r>
            <a:r>
              <a:rPr lang="en-GB" altLang="fr-FR" sz="2000" dirty="0" err="1">
                <a:solidFill>
                  <a:srgbClr val="7F7F7F"/>
                </a:solidFill>
                <a:latin typeface="Batang" pitchFamily="18" charset="-127"/>
                <a:ea typeface="Batang" pitchFamily="18" charset="-127"/>
                <a:cs typeface="Microsoft Uighur" pitchFamily="2" charset="-78"/>
              </a:rPr>
              <a:t>personnels</a:t>
            </a:r>
            <a:r>
              <a:rPr lang="en-GB" altLang="fr-FR" sz="2000" dirty="0">
                <a:solidFill>
                  <a:srgbClr val="7F7F7F"/>
                </a:solidFill>
                <a:latin typeface="Batang" pitchFamily="18" charset="-127"/>
                <a:ea typeface="Batang" pitchFamily="18" charset="-127"/>
                <a:cs typeface="Microsoft Uighur" pitchFamily="2" charset="-78"/>
              </a:rPr>
              <a:t> sur un </a:t>
            </a:r>
            <a:r>
              <a:rPr lang="en-GB" altLang="fr-FR" sz="2000" dirty="0" err="1">
                <a:solidFill>
                  <a:srgbClr val="7F7F7F"/>
                </a:solidFill>
                <a:latin typeface="Batang" pitchFamily="18" charset="-127"/>
                <a:ea typeface="Batang" pitchFamily="18" charset="-127"/>
                <a:cs typeface="Microsoft Uighur" pitchFamily="2" charset="-78"/>
              </a:rPr>
              <a:t>ordinateur</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professionnel</a:t>
            </a:r>
            <a:r>
              <a:rPr lang="en-GB" altLang="fr-FR" sz="2000" dirty="0">
                <a:solidFill>
                  <a:srgbClr val="7F7F7F"/>
                </a:solidFill>
                <a:latin typeface="Batang" pitchFamily="18" charset="-127"/>
                <a:ea typeface="Batang" pitchFamily="18" charset="-127"/>
                <a:cs typeface="Microsoft Uighur" pitchFamily="2" charset="-78"/>
              </a:rPr>
              <a:t>. (BYOD)</a:t>
            </a:r>
          </a:p>
        </p:txBody>
      </p:sp>
      <p:pic>
        <p:nvPicPr>
          <p:cNvPr id="3584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3451162"/>
            <a:ext cx="3887787" cy="255225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Espace réservé du numéro de diapositive 1">
            <a:extLst>
              <a:ext uri="{FF2B5EF4-FFF2-40B4-BE49-F238E27FC236}">
                <a16:creationId xmlns:a16="http://schemas.microsoft.com/office/drawing/2014/main" id="{B287FC9C-A016-4F79-B956-674C4E77A99F}"/>
              </a:ext>
            </a:extLst>
          </p:cNvPr>
          <p:cNvSpPr>
            <a:spLocks noGrp="1"/>
          </p:cNvSpPr>
          <p:nvPr>
            <p:ph type="sldNum" sz="quarter" idx="12"/>
          </p:nvPr>
        </p:nvSpPr>
        <p:spPr/>
        <p:txBody>
          <a:bodyPr/>
          <a:lstStyle/>
          <a:p>
            <a:fld id="{FA84A37A-AFC2-4A01-80A1-FC20F2C0D5BB}" type="slidenum">
              <a:rPr lang="en-US" smtClean="0"/>
              <a:pPr/>
              <a:t>16</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28675"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Politique d’emploi des clés USB</a:t>
            </a:r>
          </a:p>
        </p:txBody>
      </p:sp>
      <p:sp>
        <p:nvSpPr>
          <p:cNvPr id="9" name="Text Box 14"/>
          <p:cNvSpPr txBox="1">
            <a:spLocks noChangeArrowheads="1"/>
          </p:cNvSpPr>
          <p:nvPr/>
        </p:nvSpPr>
        <p:spPr bwMode="auto">
          <a:xfrm>
            <a:off x="983617" y="826859"/>
            <a:ext cx="7221215"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fr-FR" altLang="fr-FR" b="1" u="sng" dirty="0">
                <a:effectLst>
                  <a:outerShdw blurRad="38100" dist="38100" dir="2700000" algn="tl">
                    <a:srgbClr val="C0C0C0"/>
                  </a:outerShdw>
                </a:effectLst>
                <a:cs typeface="+mn-cs"/>
              </a:rPr>
              <a:t>Supports amovibles personnels</a:t>
            </a:r>
            <a:r>
              <a:rPr lang="fr-FR" altLang="fr-FR" b="1" dirty="0">
                <a:effectLst>
                  <a:outerShdw blurRad="38100" dist="38100" dir="2700000" algn="tl">
                    <a:srgbClr val="C0C0C0"/>
                  </a:outerShdw>
                </a:effectLst>
                <a:cs typeface="+mn-cs"/>
              </a:rPr>
              <a:t> :</a:t>
            </a:r>
          </a:p>
          <a:p>
            <a:pPr eaLnBrk="1" fontAlgn="auto" hangingPunct="1">
              <a:spcBef>
                <a:spcPct val="50000"/>
              </a:spcBef>
              <a:spcAft>
                <a:spcPts val="0"/>
              </a:spcAft>
              <a:buFont typeface="Wingdings" pitchFamily="2" charset="2"/>
              <a:buChar char="Ø"/>
              <a:defRPr/>
            </a:pPr>
            <a:r>
              <a:rPr lang="fr-FR" altLang="fr-FR" b="1" dirty="0">
                <a:solidFill>
                  <a:srgbClr val="FF0000"/>
                </a:solidFill>
                <a:cs typeface="+mn-cs"/>
              </a:rPr>
              <a:t> Tolérés sur les Systèmes de la mairie à condition d’être sassé</a:t>
            </a:r>
          </a:p>
        </p:txBody>
      </p:sp>
      <p:grpSp>
        <p:nvGrpSpPr>
          <p:cNvPr id="2" name="Groupe 1"/>
          <p:cNvGrpSpPr/>
          <p:nvPr/>
        </p:nvGrpSpPr>
        <p:grpSpPr>
          <a:xfrm>
            <a:off x="1259632" y="1844824"/>
            <a:ext cx="6229071" cy="3615800"/>
            <a:chOff x="1471613" y="1411288"/>
            <a:chExt cx="5837237" cy="2665412"/>
          </a:xfrm>
        </p:grpSpPr>
        <p:pic>
          <p:nvPicPr>
            <p:cNvPr id="36871" name="Picture 2" descr="I:\01-CEMIA\OSSIZ\2. Dossier SSI de Zone\2. Sensibilisation SSI et ACSSI\3. Sensibilisations FANC\Icones\lecteur mp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425" y="1587500"/>
              <a:ext cx="46831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2" name="Picture 3" descr="I:\01-CEMIA\OSSIZ\2. Dossier SSI de Zone\2. Sensibilisation SSI et ACSSI\3. Sensibilisations FANC\Icones\mp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5938" y="1536700"/>
              <a:ext cx="4857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3" name="Picture 5" descr="I:\01-CEMIA\OSSIZ\2. Dossier SSI de Zone\2. Sensibilisation SSI et ACSSI\3. Sensibilisations FANC\Icones\carte S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2338" y="1597025"/>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4" name="Picture 6" descr="I:\01-CEMIA\OSSIZ\2. Dossier SSI de Zone\2. Sensibilisation SSI et ACSSI\3. Sensibilisations FANC\Icones\icone camer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0313" y="1555750"/>
              <a:ext cx="57626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5" name="Picture 8" descr="I:\01-CEMIA\OSSIZ\2. Dossier SSI de Zone\2. Sensibilisation SSI et ACSSI\3. Sensibilisations FANC\Sensibilisation\Icône\1159401-iphone-android-dual-boot.jpg"/>
            <p:cNvPicPr>
              <a:picLocks noChangeAspect="1" noChangeArrowheads="1"/>
            </p:cNvPicPr>
            <p:nvPr/>
          </p:nvPicPr>
          <p:blipFill>
            <a:blip r:embed="rId6">
              <a:extLst>
                <a:ext uri="{28A0092B-C50C-407E-A947-70E740481C1C}">
                  <a14:useLocalDpi xmlns:a14="http://schemas.microsoft.com/office/drawing/2010/main" val="0"/>
                </a:ext>
              </a:extLst>
            </a:blip>
            <a:srcRect l="23289" r="21594"/>
            <a:stretch>
              <a:fillRect/>
            </a:stretch>
          </p:blipFill>
          <p:spPr bwMode="auto">
            <a:xfrm>
              <a:off x="2957513" y="1490663"/>
              <a:ext cx="339725"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6" name="Picture 12" descr="http://www.picsoclock.com/albums/userpics/10002/high-tech.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71613" y="1576388"/>
              <a:ext cx="446087"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7" name="Picture 10" descr="I:\01-CEMIA\OSSIZ\2. Dossier SSI de Zone\2. Sensibilisation SSI et ACSSI\3. Sensibilisations FANC\Sensibilisation\Icône\1406111243_ipad_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55988" y="1411288"/>
              <a:ext cx="8318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1" descr="DSCF5249 - Copi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89325" y="2420938"/>
              <a:ext cx="2208213"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9" name="Image 1"/>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32588" y="1533525"/>
              <a:ext cx="576262"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Espace réservé du numéro de diapositive 3">
            <a:extLst>
              <a:ext uri="{FF2B5EF4-FFF2-40B4-BE49-F238E27FC236}">
                <a16:creationId xmlns:a16="http://schemas.microsoft.com/office/drawing/2014/main" id="{DC00B78C-BD62-43AB-A753-839D0C21D90D}"/>
              </a:ext>
            </a:extLst>
          </p:cNvPr>
          <p:cNvSpPr>
            <a:spLocks noGrp="1"/>
          </p:cNvSpPr>
          <p:nvPr>
            <p:ph type="sldNum" sz="quarter" idx="12"/>
          </p:nvPr>
        </p:nvSpPr>
        <p:spPr/>
        <p:txBody>
          <a:bodyPr/>
          <a:lstStyle/>
          <a:p>
            <a:fld id="{FA84A37A-AFC2-4A01-80A1-FC20F2C0D5BB}" type="slidenum">
              <a:rPr lang="en-US" smtClean="0"/>
              <a:pPr/>
              <a:t>17</a:t>
            </a:fld>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29699"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Procédure d’import de données par clé USB</a:t>
            </a:r>
          </a:p>
        </p:txBody>
      </p:sp>
      <p:grpSp>
        <p:nvGrpSpPr>
          <p:cNvPr id="12" name="Groupe 11"/>
          <p:cNvGrpSpPr/>
          <p:nvPr/>
        </p:nvGrpSpPr>
        <p:grpSpPr>
          <a:xfrm>
            <a:off x="522399" y="875442"/>
            <a:ext cx="9099869" cy="5337942"/>
            <a:chOff x="0" y="0"/>
            <a:chExt cx="10686588" cy="5213408"/>
          </a:xfrm>
        </p:grpSpPr>
        <p:pic>
          <p:nvPicPr>
            <p:cNvPr id="13" name="Picture 4" descr="Network 2 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3" y="117475"/>
              <a:ext cx="16192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http://us.cdn1.123rf.com/168nwm/graphego/graphego1012/graphego101200004/8390751-icone-stylise-de-pc-de-bureau-sur-fond-blanc-vue-isometrique.jpg"/>
            <p:cNvPicPr>
              <a:picLocks noChangeAspect="1" noChangeArrowheads="1"/>
            </p:cNvPicPr>
            <p:nvPr/>
          </p:nvPicPr>
          <p:blipFill>
            <a:blip r:embed="rId3">
              <a:extLst>
                <a:ext uri="{28A0092B-C50C-407E-A947-70E740481C1C}">
                  <a14:useLocalDpi xmlns:a14="http://schemas.microsoft.com/office/drawing/2010/main" val="0"/>
                </a:ext>
              </a:extLst>
            </a:blip>
            <a:srcRect l="6747" t="6377" r="3253" b="5598"/>
            <a:stretch>
              <a:fillRect/>
            </a:stretch>
          </p:blipFill>
          <p:spPr bwMode="auto">
            <a:xfrm>
              <a:off x="2089150" y="4059238"/>
              <a:ext cx="1081088"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Double flèche horizontale 14"/>
            <p:cNvSpPr/>
            <p:nvPr/>
          </p:nvSpPr>
          <p:spPr bwMode="auto">
            <a:xfrm>
              <a:off x="1179513" y="4289425"/>
              <a:ext cx="855662" cy="3492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spcAft>
                  <a:spcPts val="0"/>
                </a:spcAft>
              </a:pPr>
              <a:r>
                <a:rPr lang="fr-FR" sz="1100">
                  <a:effectLst/>
                  <a:latin typeface="Times New Roman" panose="02020603050405020304" pitchFamily="18" charset="0"/>
                  <a:ea typeface="Times New Roman" panose="02020603050405020304" pitchFamily="18" charset="0"/>
                </a:rPr>
                <a:t> </a:t>
              </a:r>
            </a:p>
          </p:txBody>
        </p:sp>
        <p:sp>
          <p:nvSpPr>
            <p:cNvPr id="16" name="ZoneTexte 95"/>
            <p:cNvSpPr txBox="1"/>
            <p:nvPr/>
          </p:nvSpPr>
          <p:spPr bwMode="auto">
            <a:xfrm>
              <a:off x="5530850" y="585767"/>
              <a:ext cx="3011447" cy="489734"/>
            </a:xfrm>
            <a:prstGeom prst="rect">
              <a:avLst/>
            </a:prstGeom>
            <a:noFill/>
          </p:spPr>
          <p:txBody>
            <a:bodyPr wrap="square">
              <a:noAutofit/>
            </a:bodyPr>
            <a:lstStyle/>
            <a:p>
              <a:pPr>
                <a:spcAft>
                  <a:spcPts val="0"/>
                </a:spcAft>
              </a:pPr>
              <a:r>
                <a:rPr lang="fr-FR" sz="11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1.  Je scanne mon support </a:t>
              </a:r>
              <a:endParaRPr lang="fr-FR" sz="1200">
                <a:effectLst/>
                <a:latin typeface="Times New Roman" panose="02020603050405020304" pitchFamily="18" charset="0"/>
                <a:ea typeface="Times New Roman" panose="02020603050405020304" pitchFamily="18" charset="0"/>
              </a:endParaRPr>
            </a:p>
            <a:p>
              <a:pPr>
                <a:spcAft>
                  <a:spcPts val="0"/>
                </a:spcAft>
              </a:pPr>
              <a:r>
                <a:rPr lang="fr-FR" sz="11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amovible personnel</a:t>
              </a:r>
              <a:endParaRPr lang="fr-FR" sz="1200">
                <a:effectLst/>
                <a:latin typeface="Times New Roman" panose="02020603050405020304" pitchFamily="18" charset="0"/>
                <a:ea typeface="Times New Roman" panose="02020603050405020304" pitchFamily="18" charset="0"/>
              </a:endParaRPr>
            </a:p>
          </p:txBody>
        </p:sp>
        <p:sp>
          <p:nvSpPr>
            <p:cNvPr id="17" name="ZoneTexte 96"/>
            <p:cNvSpPr txBox="1"/>
            <p:nvPr/>
          </p:nvSpPr>
          <p:spPr bwMode="auto">
            <a:xfrm>
              <a:off x="4176326" y="2066850"/>
              <a:ext cx="1435080" cy="314265"/>
            </a:xfrm>
            <a:prstGeom prst="rect">
              <a:avLst/>
            </a:prstGeom>
            <a:noFill/>
          </p:spPr>
          <p:txBody>
            <a:bodyPr wrap="square">
              <a:noAutofit/>
            </a:bodyPr>
            <a:lstStyle/>
            <a:p>
              <a:pPr>
                <a:spcAft>
                  <a:spcPts val="0"/>
                </a:spcAft>
              </a:pPr>
              <a:r>
                <a:rPr lang="fr-FR" sz="12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Clé Pro</a:t>
              </a:r>
              <a:endParaRPr lang="fr-FR" sz="1200">
                <a:effectLst/>
                <a:latin typeface="Times New Roman" panose="02020603050405020304" pitchFamily="18" charset="0"/>
                <a:ea typeface="Times New Roman" panose="02020603050405020304" pitchFamily="18" charset="0"/>
              </a:endParaRPr>
            </a:p>
          </p:txBody>
        </p:sp>
        <p:sp>
          <p:nvSpPr>
            <p:cNvPr id="18" name="ZoneTexte 97"/>
            <p:cNvSpPr txBox="1"/>
            <p:nvPr/>
          </p:nvSpPr>
          <p:spPr bwMode="auto">
            <a:xfrm>
              <a:off x="1823977" y="3666668"/>
              <a:ext cx="1490723" cy="314265"/>
            </a:xfrm>
            <a:prstGeom prst="rect">
              <a:avLst/>
            </a:prstGeom>
            <a:noFill/>
          </p:spPr>
          <p:txBody>
            <a:bodyPr wrap="square">
              <a:noAutofit/>
            </a:bodyPr>
            <a:lstStyle/>
            <a:p>
              <a:pPr>
                <a:spcAft>
                  <a:spcPts val="0"/>
                </a:spcAft>
              </a:pPr>
              <a:r>
                <a:rPr lang="fr-FR" sz="1200" b="1" kern="1200" dirty="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Poste de travail </a:t>
              </a:r>
              <a:endParaRPr lang="fr-FR" sz="1200" dirty="0">
                <a:effectLst/>
                <a:latin typeface="Times New Roman" panose="02020603050405020304" pitchFamily="18" charset="0"/>
                <a:ea typeface="Times New Roman" panose="02020603050405020304" pitchFamily="18" charset="0"/>
              </a:endParaRPr>
            </a:p>
          </p:txBody>
        </p:sp>
        <p:pic>
          <p:nvPicPr>
            <p:cNvPr id="19" name="Image 1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47925" y="2271713"/>
              <a:ext cx="104775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Image 1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4488" y="4751388"/>
              <a:ext cx="430212"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6" descr="http://t3.gstatic.com/images?q=tbn:ANd9GcRm9AaGvNEsBJa21pr0hSzqdAqgS080AGKSF9mocnDJ2PIulhL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73288" y="4149725"/>
              <a:ext cx="2794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Groupe 21"/>
            <p:cNvGrpSpPr>
              <a:grpSpLocks/>
            </p:cNvGrpSpPr>
            <p:nvPr/>
          </p:nvGrpSpPr>
          <p:grpSpPr bwMode="auto">
            <a:xfrm>
              <a:off x="1643063" y="271455"/>
              <a:ext cx="2252662" cy="1474799"/>
              <a:chOff x="1643063" y="271453"/>
              <a:chExt cx="2252464" cy="1477030"/>
            </a:xfrm>
          </p:grpSpPr>
          <p:sp>
            <p:nvSpPr>
              <p:cNvPr id="50" name="Double flèche horizontale 49"/>
              <p:cNvSpPr/>
              <p:nvPr/>
            </p:nvSpPr>
            <p:spPr bwMode="auto">
              <a:xfrm>
                <a:off x="1643063" y="737304"/>
                <a:ext cx="2252464" cy="34818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spcAft>
                    <a:spcPts val="0"/>
                  </a:spcAft>
                </a:pPr>
                <a:r>
                  <a:rPr lang="fr-FR" sz="1100">
                    <a:effectLst/>
                    <a:latin typeface="Times New Roman" panose="02020603050405020304" pitchFamily="18" charset="0"/>
                    <a:ea typeface="Times New Roman" panose="02020603050405020304" pitchFamily="18" charset="0"/>
                  </a:rPr>
                  <a:t> </a:t>
                </a:r>
              </a:p>
            </p:txBody>
          </p:sp>
          <p:sp>
            <p:nvSpPr>
              <p:cNvPr id="51" name="ZoneTexte 103"/>
              <p:cNvSpPr txBox="1"/>
              <p:nvPr/>
            </p:nvSpPr>
            <p:spPr bwMode="auto">
              <a:xfrm>
                <a:off x="2034764" y="271453"/>
                <a:ext cx="1705989" cy="314740"/>
              </a:xfrm>
              <a:prstGeom prst="rect">
                <a:avLst/>
              </a:prstGeom>
              <a:noFill/>
            </p:spPr>
            <p:txBody>
              <a:bodyPr wrap="square">
                <a:noAutofit/>
              </a:bodyPr>
              <a:lstStyle/>
              <a:p>
                <a:pPr>
                  <a:spcAft>
                    <a:spcPts val="0"/>
                  </a:spcAft>
                </a:pPr>
                <a:r>
                  <a:rPr lang="fr-FR" sz="12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Clé Perso</a:t>
                </a:r>
                <a:endParaRPr lang="fr-FR" sz="1200">
                  <a:effectLst/>
                  <a:latin typeface="Times New Roman" panose="02020603050405020304" pitchFamily="18" charset="0"/>
                  <a:ea typeface="Times New Roman" panose="02020603050405020304" pitchFamily="18" charset="0"/>
                </a:endParaRPr>
              </a:p>
            </p:txBody>
          </p:sp>
          <p:pic>
            <p:nvPicPr>
              <p:cNvPr id="52" name="Picture 12" descr="http://www.picsoclock.com/albums/userpics/10002/high-tech.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02956" y="572117"/>
                <a:ext cx="892348" cy="89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ZoneTexte 105"/>
              <p:cNvSpPr txBox="1"/>
              <p:nvPr/>
            </p:nvSpPr>
            <p:spPr bwMode="auto">
              <a:xfrm>
                <a:off x="2841520" y="1131559"/>
                <a:ext cx="300964" cy="455186"/>
              </a:xfrm>
              <a:prstGeom prst="rect">
                <a:avLst/>
              </a:prstGeom>
              <a:noFill/>
            </p:spPr>
            <p:txBody>
              <a:bodyPr wrap="square">
                <a:noAutofit/>
              </a:bodyPr>
              <a:lstStyle/>
              <a:p>
                <a:pPr>
                  <a:spcAft>
                    <a:spcPts val="0"/>
                  </a:spcAft>
                </a:pPr>
                <a:r>
                  <a:rPr lang="fr-FR" sz="20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fr-FR" sz="1200">
                  <a:effectLst/>
                  <a:latin typeface="Times New Roman" panose="02020603050405020304" pitchFamily="18" charset="0"/>
                  <a:ea typeface="Times New Roman" panose="02020603050405020304" pitchFamily="18" charset="0"/>
                </a:endParaRPr>
              </a:p>
            </p:txBody>
          </p:sp>
          <p:pic>
            <p:nvPicPr>
              <p:cNvPr id="54" name="Image 53" descr="Description : http://sheebypanda.com/wp-content/uploads/2010/05/Crystal_Clear_app_virus_detected_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66193" y="1235396"/>
                <a:ext cx="513087" cy="51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Image 54" descr="Description : http://sheebypanda.com/wp-content/uploads/2010/05/1274883762_gnibble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71168" y="1244427"/>
                <a:ext cx="443107" cy="442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ZoneTexte 108"/>
            <p:cNvSpPr txBox="1"/>
            <p:nvPr/>
          </p:nvSpPr>
          <p:spPr bwMode="auto">
            <a:xfrm>
              <a:off x="3571710" y="0"/>
              <a:ext cx="2466810" cy="314265"/>
            </a:xfrm>
            <a:prstGeom prst="rect">
              <a:avLst/>
            </a:prstGeom>
            <a:noFill/>
          </p:spPr>
          <p:txBody>
            <a:bodyPr wrap="square">
              <a:noAutofit/>
            </a:bodyPr>
            <a:lstStyle/>
            <a:p>
              <a:pPr>
                <a:spcAft>
                  <a:spcPts val="0"/>
                </a:spcAft>
              </a:pPr>
              <a:r>
                <a:rPr lang="fr-FR" sz="12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Station Blanche </a:t>
              </a:r>
              <a:endParaRPr lang="fr-FR" sz="1200">
                <a:effectLst/>
                <a:latin typeface="Times New Roman" panose="02020603050405020304" pitchFamily="18" charset="0"/>
                <a:ea typeface="Times New Roman" panose="02020603050405020304" pitchFamily="18" charset="0"/>
              </a:endParaRPr>
            </a:p>
          </p:txBody>
        </p:sp>
        <p:sp>
          <p:nvSpPr>
            <p:cNvPr id="24" name="Double flèche horizontale 23"/>
            <p:cNvSpPr/>
            <p:nvPr/>
          </p:nvSpPr>
          <p:spPr bwMode="auto">
            <a:xfrm>
              <a:off x="3689350" y="2544763"/>
              <a:ext cx="1630363" cy="3492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spcAft>
                  <a:spcPts val="0"/>
                </a:spcAft>
              </a:pPr>
              <a:r>
                <a:rPr lang="fr-FR" sz="1100">
                  <a:effectLst/>
                  <a:latin typeface="Times New Roman" panose="02020603050405020304" pitchFamily="18" charset="0"/>
                  <a:ea typeface="Times New Roman" panose="02020603050405020304" pitchFamily="18" charset="0"/>
                </a:rPr>
                <a:t> </a:t>
              </a:r>
            </a:p>
          </p:txBody>
        </p:sp>
        <p:pic>
          <p:nvPicPr>
            <p:cNvPr id="25" name="Picture 16" descr="http://t3.gstatic.com/images?q=tbn:ANd9GcRm9AaGvNEsBJa21pr0hSzqdAqgS080AGKSF9mocnDJ2PIulhL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09838" y="2357438"/>
              <a:ext cx="2794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8" descr="http://t3.gstatic.com/images?q=tbn:ANd9GcShuIYmobfsG9Ib9tZJit0Lb863vHEikwPI3yWQShCkTOlwBweMUQ"/>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70200" y="2597150"/>
              <a:ext cx="295275"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6" descr="http://us.cdn1.123rf.com/168nwm/graphego/graphego1012/graphego101200004/8390751-icone-stylise-de-pc-de-bureau-sur-fond-blanc-vue-isometrique.jpg"/>
            <p:cNvPicPr>
              <a:picLocks noChangeAspect="1" noChangeArrowheads="1"/>
            </p:cNvPicPr>
            <p:nvPr/>
          </p:nvPicPr>
          <p:blipFill>
            <a:blip r:embed="rId3">
              <a:extLst>
                <a:ext uri="{28A0092B-C50C-407E-A947-70E740481C1C}">
                  <a14:useLocalDpi xmlns:a14="http://schemas.microsoft.com/office/drawing/2010/main" val="0"/>
                </a:ext>
              </a:extLst>
            </a:blip>
            <a:srcRect l="6747" t="6377" r="3253" b="5598"/>
            <a:stretch>
              <a:fillRect/>
            </a:stretch>
          </p:blipFill>
          <p:spPr bwMode="auto">
            <a:xfrm>
              <a:off x="4176713" y="441325"/>
              <a:ext cx="1081087"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Double flèche horizontale 27"/>
            <p:cNvSpPr/>
            <p:nvPr/>
          </p:nvSpPr>
          <p:spPr bwMode="auto">
            <a:xfrm>
              <a:off x="1295400" y="2527300"/>
              <a:ext cx="1028700" cy="3492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spcAft>
                  <a:spcPts val="0"/>
                </a:spcAft>
              </a:pPr>
              <a:r>
                <a:rPr lang="fr-FR" sz="1100">
                  <a:effectLst/>
                  <a:latin typeface="Times New Roman" panose="02020603050405020304" pitchFamily="18" charset="0"/>
                  <a:ea typeface="Times New Roman" panose="02020603050405020304" pitchFamily="18" charset="0"/>
                </a:rPr>
                <a:t> </a:t>
              </a:r>
            </a:p>
          </p:txBody>
        </p:sp>
        <p:sp>
          <p:nvSpPr>
            <p:cNvPr id="29" name="ZoneTexte 114"/>
            <p:cNvSpPr txBox="1"/>
            <p:nvPr/>
          </p:nvSpPr>
          <p:spPr bwMode="auto">
            <a:xfrm>
              <a:off x="142870" y="2062089"/>
              <a:ext cx="1728233" cy="314265"/>
            </a:xfrm>
            <a:prstGeom prst="rect">
              <a:avLst/>
            </a:prstGeom>
            <a:noFill/>
          </p:spPr>
          <p:txBody>
            <a:bodyPr wrap="square">
              <a:noAutofit/>
            </a:bodyPr>
            <a:lstStyle/>
            <a:p>
              <a:pPr>
                <a:spcAft>
                  <a:spcPts val="0"/>
                </a:spcAft>
              </a:pPr>
              <a:r>
                <a:rPr lang="fr-FR" sz="12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Clé Perso</a:t>
              </a:r>
              <a:endParaRPr lang="fr-FR" sz="1200">
                <a:effectLst/>
                <a:latin typeface="Times New Roman" panose="02020603050405020304" pitchFamily="18" charset="0"/>
                <a:ea typeface="Times New Roman" panose="02020603050405020304" pitchFamily="18" charset="0"/>
              </a:endParaRPr>
            </a:p>
          </p:txBody>
        </p:sp>
        <p:pic>
          <p:nvPicPr>
            <p:cNvPr id="30" name="Picture 12" descr="http://www.picsoclock.com/albums/userpics/10002/high-tech.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87338" y="2362200"/>
              <a:ext cx="8921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ZoneTexte 116"/>
            <p:cNvSpPr txBox="1"/>
            <p:nvPr/>
          </p:nvSpPr>
          <p:spPr bwMode="auto">
            <a:xfrm>
              <a:off x="969963" y="2949469"/>
              <a:ext cx="300990" cy="454497"/>
            </a:xfrm>
            <a:prstGeom prst="rect">
              <a:avLst/>
            </a:prstGeom>
            <a:noFill/>
          </p:spPr>
          <p:txBody>
            <a:bodyPr wrap="square">
              <a:noAutofit/>
            </a:bodyPr>
            <a:lstStyle/>
            <a:p>
              <a:pPr>
                <a:spcAft>
                  <a:spcPts val="0"/>
                </a:spcAft>
              </a:pPr>
              <a:r>
                <a:rPr lang="fr-FR" sz="20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fr-FR" sz="1200">
                <a:effectLst/>
                <a:latin typeface="Times New Roman" panose="02020603050405020304" pitchFamily="18" charset="0"/>
                <a:ea typeface="Times New Roman" panose="02020603050405020304" pitchFamily="18" charset="0"/>
              </a:endParaRPr>
            </a:p>
          </p:txBody>
        </p:sp>
        <p:pic>
          <p:nvPicPr>
            <p:cNvPr id="32" name="Image 31" descr="Description : http://sheebypanda.com/wp-content/uploads/2010/05/Crystal_Clear_app_virus_detected_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5300" y="3063875"/>
              <a:ext cx="512763"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Image 32" descr="Description : http://sheebypanda.com/wp-content/uploads/2010/05/1274883762_gnibble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3035300"/>
              <a:ext cx="442913"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Image 33"/>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40300" y="1063625"/>
              <a:ext cx="4603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ZoneTexte 120"/>
            <p:cNvSpPr txBox="1"/>
            <p:nvPr/>
          </p:nvSpPr>
          <p:spPr bwMode="auto">
            <a:xfrm>
              <a:off x="1765218" y="1839846"/>
              <a:ext cx="2255553" cy="314265"/>
            </a:xfrm>
            <a:prstGeom prst="rect">
              <a:avLst/>
            </a:prstGeom>
            <a:noFill/>
          </p:spPr>
          <p:txBody>
            <a:bodyPr wrap="square">
              <a:noAutofit/>
            </a:bodyPr>
            <a:lstStyle/>
            <a:p>
              <a:pPr>
                <a:spcAft>
                  <a:spcPts val="0"/>
                </a:spcAft>
              </a:pPr>
              <a:r>
                <a:rPr lang="fr-FR" sz="12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Station Blanche </a:t>
              </a:r>
              <a:endParaRPr lang="fr-FR" sz="1200">
                <a:effectLst/>
                <a:latin typeface="Times New Roman" panose="02020603050405020304" pitchFamily="18" charset="0"/>
                <a:ea typeface="Times New Roman" panose="02020603050405020304" pitchFamily="18" charset="0"/>
              </a:endParaRPr>
            </a:p>
          </p:txBody>
        </p:sp>
        <p:pic>
          <p:nvPicPr>
            <p:cNvPr id="36" name="Picture 48" descr="L:\Traitement en cours\cyber2\Flash Disk_256x256.png"/>
            <p:cNvPicPr>
              <a:picLocks noChangeAspect="1" noChangeArrowheads="1"/>
            </p:cNvPicPr>
            <p:nvPr/>
          </p:nvPicPr>
          <p:blipFill>
            <a:blip r:embed="rId13">
              <a:extLst>
                <a:ext uri="{28A0092B-C50C-407E-A947-70E740481C1C}">
                  <a14:useLocalDpi xmlns:a14="http://schemas.microsoft.com/office/drawing/2010/main" val="0"/>
                </a:ext>
              </a:extLst>
            </a:blip>
            <a:srcRect t="22726" b="16666"/>
            <a:stretch>
              <a:fillRect/>
            </a:stretch>
          </p:blipFill>
          <p:spPr bwMode="auto">
            <a:xfrm>
              <a:off x="4113213" y="2462213"/>
              <a:ext cx="855662"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8" descr="http://t3.gstatic.com/images?q=tbn:ANd9GcShuIYmobfsG9Ib9tZJit0Lb863vHEikwPI3yWQShCkTOlwBweMUQ"/>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16450" y="2424113"/>
              <a:ext cx="2936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6" descr="http://t3.gstatic.com/images?q=tbn:ANd9GcRm9AaGvNEsBJa21pr0hSzqdAqgS080AGKSF9mocnDJ2PIulhL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43438" y="2754313"/>
              <a:ext cx="280987"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Image 38"/>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252788" y="2890838"/>
              <a:ext cx="4603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ZoneTexte 125"/>
            <p:cNvSpPr txBox="1"/>
            <p:nvPr/>
          </p:nvSpPr>
          <p:spPr bwMode="auto">
            <a:xfrm>
              <a:off x="287324" y="3889233"/>
              <a:ext cx="1450592" cy="314265"/>
            </a:xfrm>
            <a:prstGeom prst="rect">
              <a:avLst/>
            </a:prstGeom>
            <a:noFill/>
          </p:spPr>
          <p:txBody>
            <a:bodyPr wrap="square">
              <a:noAutofit/>
            </a:bodyPr>
            <a:lstStyle/>
            <a:p>
              <a:pPr>
                <a:spcAft>
                  <a:spcPts val="0"/>
                </a:spcAft>
              </a:pPr>
              <a:r>
                <a:rPr lang="fr-FR" sz="12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Clé Pro</a:t>
              </a:r>
              <a:endParaRPr lang="fr-FR" sz="1200">
                <a:effectLst/>
                <a:latin typeface="Times New Roman" panose="02020603050405020304" pitchFamily="18" charset="0"/>
                <a:ea typeface="Times New Roman" panose="02020603050405020304" pitchFamily="18" charset="0"/>
              </a:endParaRPr>
            </a:p>
          </p:txBody>
        </p:sp>
        <p:pic>
          <p:nvPicPr>
            <p:cNvPr id="41" name="Picture 48" descr="L:\Traitement en cours\cyber2\Flash Disk_256x256.png"/>
            <p:cNvPicPr>
              <a:picLocks noChangeAspect="1" noChangeArrowheads="1"/>
            </p:cNvPicPr>
            <p:nvPr/>
          </p:nvPicPr>
          <p:blipFill>
            <a:blip r:embed="rId13">
              <a:extLst>
                <a:ext uri="{28A0092B-C50C-407E-A947-70E740481C1C}">
                  <a14:useLocalDpi xmlns:a14="http://schemas.microsoft.com/office/drawing/2010/main" val="0"/>
                </a:ext>
              </a:extLst>
            </a:blip>
            <a:srcRect t="22726" b="16666"/>
            <a:stretch>
              <a:fillRect/>
            </a:stretch>
          </p:blipFill>
          <p:spPr bwMode="auto">
            <a:xfrm>
              <a:off x="306388" y="4284663"/>
              <a:ext cx="8540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8" descr="http://t3.gstatic.com/images?q=tbn:ANd9GcShuIYmobfsG9Ib9tZJit0Lb863vHEikwPI3yWQShCkTOlwBweMUQ"/>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9625" y="4246563"/>
              <a:ext cx="2936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6" descr="http://t3.gstatic.com/images?q=tbn:ANd9GcRm9AaGvNEsBJa21pr0hSzqdAqgS080AGKSF9mocnDJ2PIulhL6"/>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36613" y="4576763"/>
              <a:ext cx="279400"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4" name="Connecteur droit 43"/>
            <p:cNvCxnSpPr/>
            <p:nvPr/>
          </p:nvCxnSpPr>
          <p:spPr>
            <a:xfrm>
              <a:off x="142875" y="1839913"/>
              <a:ext cx="864235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45" name="Connecteur droit 44"/>
            <p:cNvCxnSpPr/>
            <p:nvPr/>
          </p:nvCxnSpPr>
          <p:spPr>
            <a:xfrm>
              <a:off x="142875" y="3670300"/>
              <a:ext cx="864235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pic>
          <p:nvPicPr>
            <p:cNvPr id="46" name="Picture 18" descr="http://t3.gstatic.com/images?q=tbn:ANd9GcShuIYmobfsG9Ib9tZJit0Lb863vHEikwPI3yWQShCkTOlwBweMUQ"/>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92375" y="4370388"/>
              <a:ext cx="293688"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ZoneTexte 132"/>
            <p:cNvSpPr txBox="1"/>
            <p:nvPr/>
          </p:nvSpPr>
          <p:spPr bwMode="auto">
            <a:xfrm>
              <a:off x="5411788" y="2231942"/>
              <a:ext cx="3248334" cy="683184"/>
            </a:xfrm>
            <a:prstGeom prst="rect">
              <a:avLst/>
            </a:prstGeom>
            <a:noFill/>
          </p:spPr>
          <p:txBody>
            <a:bodyPr wrap="square">
              <a:noAutofit/>
            </a:bodyPr>
            <a:lstStyle/>
            <a:p>
              <a:pPr>
                <a:spcAft>
                  <a:spcPts val="0"/>
                </a:spcAft>
              </a:pPr>
              <a:r>
                <a:rPr lang="fr-FR" sz="11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2. Je transfère les fichiers </a:t>
              </a:r>
              <a:endParaRPr lang="fr-FR" sz="1200">
                <a:effectLst/>
                <a:latin typeface="Times New Roman" panose="02020603050405020304" pitchFamily="18" charset="0"/>
                <a:ea typeface="Times New Roman" panose="02020603050405020304" pitchFamily="18" charset="0"/>
              </a:endParaRPr>
            </a:p>
            <a:p>
              <a:pPr>
                <a:spcAft>
                  <a:spcPts val="0"/>
                </a:spcAft>
              </a:pPr>
              <a:r>
                <a:rPr lang="fr-FR" sz="11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de ma clé personnelle vers </a:t>
              </a:r>
              <a:endParaRPr lang="fr-FR" sz="1200">
                <a:effectLst/>
                <a:latin typeface="Times New Roman" panose="02020603050405020304" pitchFamily="18" charset="0"/>
                <a:ea typeface="Times New Roman" panose="02020603050405020304" pitchFamily="18" charset="0"/>
              </a:endParaRPr>
            </a:p>
            <a:p>
              <a:pPr>
                <a:spcAft>
                  <a:spcPts val="0"/>
                </a:spcAft>
              </a:pPr>
              <a:r>
                <a:rPr lang="fr-FR" sz="1100" b="1" kern="120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ma clé professionnelle</a:t>
              </a:r>
              <a:endParaRPr lang="fr-FR" sz="1200">
                <a:effectLst/>
                <a:latin typeface="Times New Roman" panose="02020603050405020304" pitchFamily="18" charset="0"/>
                <a:ea typeface="Times New Roman" panose="02020603050405020304" pitchFamily="18" charset="0"/>
              </a:endParaRPr>
            </a:p>
          </p:txBody>
        </p:sp>
        <p:sp>
          <p:nvSpPr>
            <p:cNvPr id="48" name="ZoneTexte 133"/>
            <p:cNvSpPr txBox="1"/>
            <p:nvPr/>
          </p:nvSpPr>
          <p:spPr bwMode="auto">
            <a:xfrm>
              <a:off x="3895725" y="3841611"/>
              <a:ext cx="4748530" cy="489735"/>
            </a:xfrm>
            <a:prstGeom prst="rect">
              <a:avLst/>
            </a:prstGeom>
            <a:noFill/>
          </p:spPr>
          <p:txBody>
            <a:bodyPr wrap="square">
              <a:noAutofit/>
            </a:bodyPr>
            <a:lstStyle/>
            <a:p>
              <a:pPr>
                <a:spcAft>
                  <a:spcPts val="0"/>
                </a:spcAft>
              </a:pPr>
              <a:r>
                <a:rPr lang="fr-FR" sz="1100" b="1" kern="1200" dirty="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3. Je transfère les fichiers de ma clé professionnelle </a:t>
              </a:r>
              <a:endParaRPr lang="fr-FR" sz="1200" dirty="0">
                <a:effectLst/>
                <a:latin typeface="Times New Roman" panose="02020603050405020304" pitchFamily="18" charset="0"/>
                <a:ea typeface="Times New Roman" panose="02020603050405020304" pitchFamily="18" charset="0"/>
              </a:endParaRPr>
            </a:p>
            <a:p>
              <a:pPr>
                <a:spcAft>
                  <a:spcPts val="0"/>
                </a:spcAft>
              </a:pPr>
              <a:r>
                <a:rPr lang="fr-FR" sz="1100" b="1" kern="1200" dirty="0">
                  <a:solidFill>
                    <a:srgbClr val="1D1B11"/>
                  </a:solidFill>
                  <a:effectLst/>
                  <a:latin typeface="Calibri" panose="020F0502020204030204" pitchFamily="34" charset="0"/>
                  <a:ea typeface="Times New Roman" panose="02020603050405020304" pitchFamily="18" charset="0"/>
                  <a:cs typeface="Times New Roman" panose="02020603050405020304" pitchFamily="18" charset="0"/>
                </a:rPr>
                <a:t>vers mon poste de travail </a:t>
              </a:r>
              <a:endParaRPr lang="fr-FR" sz="1200" dirty="0">
                <a:effectLst/>
                <a:latin typeface="Times New Roman" panose="02020603050405020304" pitchFamily="18" charset="0"/>
                <a:ea typeface="Times New Roman" panose="02020603050405020304" pitchFamily="18" charset="0"/>
              </a:endParaRPr>
            </a:p>
          </p:txBody>
        </p:sp>
        <p:sp>
          <p:nvSpPr>
            <p:cNvPr id="49" name="Rectangle 48"/>
            <p:cNvSpPr/>
            <p:nvPr/>
          </p:nvSpPr>
          <p:spPr>
            <a:xfrm>
              <a:off x="3581401" y="4412922"/>
              <a:ext cx="7105187" cy="800486"/>
            </a:xfrm>
            <a:prstGeom prst="rect">
              <a:avLst/>
            </a:prstGeom>
          </p:spPr>
          <p:txBody>
            <a:bodyPr wrap="square">
              <a:noAutofit/>
            </a:bodyPr>
            <a:lstStyle/>
            <a:p>
              <a:pPr>
                <a:spcAft>
                  <a:spcPts val="0"/>
                </a:spcAft>
              </a:pPr>
              <a:r>
                <a:rPr lang="fr-FR" sz="1050" b="1"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La clé pro contient </a:t>
              </a:r>
              <a:r>
                <a:rPr lang="fr-FR" sz="1050" b="1" u="sng"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uniquemen</a:t>
              </a:r>
              <a:r>
                <a:rPr lang="fr-FR" sz="1050" b="1"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t des données professionnelles (pas de keygen, crack, …) </a:t>
              </a:r>
            </a:p>
            <a:p>
              <a:pPr>
                <a:spcAft>
                  <a:spcPts val="0"/>
                </a:spcAft>
              </a:pPr>
              <a:r>
                <a:rPr lang="fr-FR" sz="105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et se connecte </a:t>
              </a:r>
              <a:r>
                <a:rPr lang="fr-FR" sz="1050" b="1" u="sng"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uniquement</a:t>
              </a:r>
              <a:r>
                <a:rPr lang="fr-FR" sz="105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au réseau local et aux stations blanches</a:t>
              </a:r>
              <a:endParaRPr lang="fr-FR" sz="1200" dirty="0">
                <a:effectLst/>
                <a:latin typeface="Times New Roman" panose="02020603050405020304" pitchFamily="18" charset="0"/>
                <a:ea typeface="Times New Roman" panose="02020603050405020304" pitchFamily="18" charset="0"/>
              </a:endParaRPr>
            </a:p>
          </p:txBody>
        </p:sp>
      </p:grpSp>
      <p:sp>
        <p:nvSpPr>
          <p:cNvPr id="2" name="Espace réservé du numéro de diapositive 1">
            <a:extLst>
              <a:ext uri="{FF2B5EF4-FFF2-40B4-BE49-F238E27FC236}">
                <a16:creationId xmlns:a16="http://schemas.microsoft.com/office/drawing/2014/main" id="{CA328CAF-2F0F-4D2A-9560-98D4E1152878}"/>
              </a:ext>
            </a:extLst>
          </p:cNvPr>
          <p:cNvSpPr>
            <a:spLocks noGrp="1"/>
          </p:cNvSpPr>
          <p:nvPr>
            <p:ph type="sldNum" sz="quarter" idx="12"/>
          </p:nvPr>
        </p:nvSpPr>
        <p:spPr/>
        <p:txBody>
          <a:bodyPr/>
          <a:lstStyle/>
          <a:p>
            <a:fld id="{FA84A37A-AFC2-4A01-80A1-FC20F2C0D5BB}" type="slidenum">
              <a:rPr lang="en-US" smtClean="0"/>
              <a:pPr/>
              <a:t>18</a:t>
            </a:fld>
            <a:endParaRPr lang="en-US" dirty="0"/>
          </a:p>
        </p:txBody>
      </p:sp>
    </p:spTree>
    <p:extLst>
      <p:ext uri="{BB962C8B-B14F-4D97-AF65-F5344CB8AC3E}">
        <p14:creationId xmlns:p14="http://schemas.microsoft.com/office/powerpoint/2010/main" val="35690807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30723"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Sécurité des Systèmes d’Information</a:t>
            </a:r>
          </a:p>
        </p:txBody>
      </p:sp>
      <p:sp>
        <p:nvSpPr>
          <p:cNvPr id="8" name="Text Box 1"/>
          <p:cNvSpPr txBox="1">
            <a:spLocks noChangeArrowheads="1"/>
          </p:cNvSpPr>
          <p:nvPr/>
        </p:nvSpPr>
        <p:spPr bwMode="auto">
          <a:xfrm>
            <a:off x="245985" y="1628800"/>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5pPr>
            <a:lvl6pPr marL="2514600" indent="-228600" defTabSz="449263" eaLnBrk="0" fontAlgn="base" hangingPunct="0">
              <a:lnSpc>
                <a:spcPct val="41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6pPr>
            <a:lvl7pPr marL="2971800" indent="-228600" defTabSz="449263" eaLnBrk="0" fontAlgn="base" hangingPunct="0">
              <a:lnSpc>
                <a:spcPct val="41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7pPr>
            <a:lvl8pPr marL="3429000" indent="-228600" defTabSz="449263" eaLnBrk="0" fontAlgn="base" hangingPunct="0">
              <a:lnSpc>
                <a:spcPct val="41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8pPr>
            <a:lvl9pPr marL="3886200" indent="-228600" defTabSz="449263" eaLnBrk="0" fontAlgn="base" hangingPunct="0">
              <a:lnSpc>
                <a:spcPct val="41000"/>
              </a:lnSpc>
              <a:spcBef>
                <a:spcPct val="0"/>
              </a:spcBef>
              <a:spcAft>
                <a:spcPct val="0"/>
              </a:spcAft>
              <a:buClr>
                <a:srgbClr val="000000"/>
              </a:buClr>
              <a:buSzPct val="100000"/>
              <a:buFont typeface="Arial"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Lucida Sans Unicode" pitchFamily="34" charset="0"/>
                <a:cs typeface="Lucida Sans Unicode" pitchFamily="34" charset="0"/>
              </a:defRPr>
            </a:lvl9pPr>
          </a:lstStyle>
          <a:p>
            <a:pPr algn="ctr" eaLnBrk="1" fontAlgn="auto" hangingPunct="1">
              <a:spcBef>
                <a:spcPts val="0"/>
              </a:spcBef>
              <a:spcAft>
                <a:spcPts val="0"/>
              </a:spcAft>
              <a:buClr>
                <a:srgbClr val="CC0000"/>
              </a:buClr>
              <a:defRPr/>
            </a:pPr>
            <a:r>
              <a:rPr lang="en-GB" altLang="fr-FR" sz="4400" b="1" dirty="0">
                <a:solidFill>
                  <a:srgbClr val="FF0000"/>
                </a:solidFill>
                <a:effectLst>
                  <a:outerShdw blurRad="38100" dist="38100" dir="2700000" algn="tl">
                    <a:srgbClr val="C0C0C0"/>
                  </a:outerShdw>
                </a:effectLst>
                <a:latin typeface="Batang" pitchFamily="18" charset="-127"/>
                <a:ea typeface="Batang" pitchFamily="18" charset="-127"/>
              </a:rPr>
              <a:t>Commandement N</a:t>
            </a:r>
            <a:r>
              <a:rPr lang="en-GB" altLang="fr-FR" sz="4400" b="1" dirty="0">
                <a:solidFill>
                  <a:srgbClr val="FF0000"/>
                </a:solidFill>
                <a:effectLst>
                  <a:outerShdw blurRad="38100" dist="38100" dir="2700000" algn="tl">
                    <a:srgbClr val="C0C0C0"/>
                  </a:outerShdw>
                </a:effectLst>
                <a:latin typeface="Batang" pitchFamily="18" charset="-127"/>
                <a:ea typeface="Batang" pitchFamily="18" charset="-127"/>
                <a:cs typeface="+mn-cs"/>
              </a:rPr>
              <a:t>°2</a:t>
            </a:r>
          </a:p>
        </p:txBody>
      </p:sp>
      <p:sp>
        <p:nvSpPr>
          <p:cNvPr id="9" name="Text Box 2"/>
          <p:cNvSpPr txBox="1">
            <a:spLocks noChangeArrowheads="1"/>
          </p:cNvSpPr>
          <p:nvPr/>
        </p:nvSpPr>
        <p:spPr bwMode="auto">
          <a:xfrm>
            <a:off x="457200" y="3789040"/>
            <a:ext cx="8023225" cy="96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22263" indent="-322263" algn="ctr" eaLnBrk="0" hangingPunct="0">
              <a:spcBef>
                <a:spcPct val="20000"/>
              </a:spcBef>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400" b="1">
                <a:solidFill>
                  <a:schemeClr val="tx1"/>
                </a:solidFill>
                <a:latin typeface="Calibri" pitchFamily="34" charset="0"/>
              </a:defRPr>
            </a:lvl1pPr>
            <a:lvl2pPr marL="742950" indent="-285750" eaLnBrk="0" hangingPunct="0">
              <a:spcBef>
                <a:spcPct val="20000"/>
              </a:spcBef>
              <a:buFont typeface="Arial"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200">
                <a:solidFill>
                  <a:schemeClr val="tx1"/>
                </a:solidFill>
                <a:latin typeface="Calibri" pitchFamily="34" charset="0"/>
              </a:defRPr>
            </a:lvl2pPr>
            <a:lvl3pPr marL="1143000" indent="-228600" eaLnBrk="0" hangingPunct="0">
              <a:spcBef>
                <a:spcPct val="20000"/>
              </a:spcBef>
              <a:buFont typeface="Arial"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100">
                <a:solidFill>
                  <a:schemeClr val="tx1"/>
                </a:solidFill>
                <a:latin typeface="Calibri" pitchFamily="34" charset="0"/>
              </a:defRPr>
            </a:lvl3pPr>
            <a:lvl4pPr marL="1600200" indent="-228600" eaLnBrk="0" hangingPunct="0">
              <a:spcBef>
                <a:spcPct val="20000"/>
              </a:spcBef>
              <a:buFont typeface="Arial"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4pPr>
            <a:lvl5pPr marL="2057400" indent="-228600" eaLnBrk="0" hangingPunct="0">
              <a:spcBef>
                <a:spcPct val="20000"/>
              </a:spcBef>
              <a:buFont typeface="Arial"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9pPr>
          </a:lstStyle>
          <a:p>
            <a:pPr algn="just" eaLnBrk="1" fontAlgn="auto" hangingPunct="1">
              <a:lnSpc>
                <a:spcPct val="90000"/>
              </a:lnSpc>
              <a:spcBef>
                <a:spcPts val="500"/>
              </a:spcBef>
              <a:spcAft>
                <a:spcPts val="0"/>
              </a:spcAft>
              <a:defRPr/>
            </a:pPr>
            <a:r>
              <a:rPr lang="en-GB" altLang="fr-FR" sz="2000" dirty="0">
                <a:solidFill>
                  <a:srgbClr val="000000"/>
                </a:solidFill>
                <a:latin typeface="Arial" charset="0"/>
                <a:ea typeface="Lucida Sans Unicode" pitchFamily="34" charset="0"/>
                <a:cs typeface="Lucida Sans Unicode" pitchFamily="34" charset="0"/>
              </a:rPr>
              <a:t>	</a:t>
            </a:r>
            <a:r>
              <a:rPr lang="en-GB" altLang="fr-FR" sz="2000" dirty="0">
                <a:solidFill>
                  <a:srgbClr val="7F7F7F"/>
                </a:solidFill>
                <a:latin typeface="Batang" pitchFamily="18" charset="-127"/>
                <a:ea typeface="Batang" pitchFamily="18" charset="-127"/>
                <a:cs typeface="Microsoft Uighur" pitchFamily="2" charset="-78"/>
              </a:rPr>
              <a:t>Effacez touts les données sensibles inutiles de vos clés USB.</a:t>
            </a:r>
            <a:br>
              <a:rPr lang="en-GB" altLang="fr-FR" sz="2000" dirty="0">
                <a:solidFill>
                  <a:srgbClr val="7F7F7F"/>
                </a:solidFill>
                <a:latin typeface="Batang" pitchFamily="18" charset="-127"/>
                <a:ea typeface="Batang" pitchFamily="18" charset="-127"/>
                <a:cs typeface="Microsoft Uighur" pitchFamily="2" charset="-78"/>
              </a:rPr>
            </a:br>
            <a:br>
              <a:rPr lang="en-GB" altLang="fr-FR" sz="2000" dirty="0">
                <a:solidFill>
                  <a:srgbClr val="7F7F7F"/>
                </a:solidFill>
                <a:latin typeface="Batang" pitchFamily="18" charset="-127"/>
                <a:ea typeface="Batang" pitchFamily="18" charset="-127"/>
                <a:cs typeface="Microsoft Uighur" pitchFamily="2" charset="-78"/>
              </a:rPr>
            </a:br>
            <a:r>
              <a:rPr lang="en-GB" altLang="fr-FR" sz="2000" dirty="0">
                <a:latin typeface="+mj-lt"/>
                <a:ea typeface="Batang" pitchFamily="18" charset="-127"/>
                <a:cs typeface="Microsoft Uighur" pitchFamily="2" charset="-78"/>
              </a:rPr>
              <a:t>La clé USB n'est pas un outil de stockage, mais de transfert.</a:t>
            </a:r>
          </a:p>
        </p:txBody>
      </p:sp>
      <p:sp>
        <p:nvSpPr>
          <p:cNvPr id="2" name="Espace réservé du numéro de diapositive 1">
            <a:extLst>
              <a:ext uri="{FF2B5EF4-FFF2-40B4-BE49-F238E27FC236}">
                <a16:creationId xmlns:a16="http://schemas.microsoft.com/office/drawing/2014/main" id="{832CBB9E-699F-4A36-91A2-9E77EB68D5F3}"/>
              </a:ext>
            </a:extLst>
          </p:cNvPr>
          <p:cNvSpPr>
            <a:spLocks noGrp="1"/>
          </p:cNvSpPr>
          <p:nvPr>
            <p:ph type="sldNum" sz="quarter" idx="12"/>
          </p:nvPr>
        </p:nvSpPr>
        <p:spPr/>
        <p:txBody>
          <a:bodyPr/>
          <a:lstStyle/>
          <a:p>
            <a:fld id="{FA84A37A-AFC2-4A01-80A1-FC20F2C0D5BB}"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a date 4"/>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17411" name="Espace réservé du pied de page 5"/>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10" name="Titre 1"/>
          <p:cNvSpPr txBox="1">
            <a:spLocks/>
          </p:cNvSpPr>
          <p:nvPr/>
        </p:nvSpPr>
        <p:spPr bwMode="auto">
          <a:xfrm>
            <a:off x="133350" y="57150"/>
            <a:ext cx="883113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latin typeface="+mn-lt"/>
              </a:rPr>
              <a:t>CYBERESPACE</a:t>
            </a: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301" y="692696"/>
            <a:ext cx="3943647" cy="4654129"/>
          </a:xfrm>
          <a:prstGeom prst="rect">
            <a:avLst/>
          </a:prstGeom>
        </p:spPr>
      </p:pic>
      <p:pic>
        <p:nvPicPr>
          <p:cNvPr id="32" name="Imag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1961" y="836712"/>
            <a:ext cx="4805714" cy="4392487"/>
          </a:xfrm>
          <a:prstGeom prst="rect">
            <a:avLst/>
          </a:prstGeom>
        </p:spPr>
      </p:pic>
      <p:sp>
        <p:nvSpPr>
          <p:cNvPr id="33" name="Rectangle 32"/>
          <p:cNvSpPr/>
          <p:nvPr/>
        </p:nvSpPr>
        <p:spPr>
          <a:xfrm>
            <a:off x="141969" y="5564564"/>
            <a:ext cx="9144000" cy="1015663"/>
          </a:xfrm>
          <a:prstGeom prst="rect">
            <a:avLst/>
          </a:prstGeom>
        </p:spPr>
        <p:txBody>
          <a:bodyPr wrap="square">
            <a:spAutoFit/>
          </a:bodyPr>
          <a:lstStyle/>
          <a:p>
            <a:r>
              <a:rPr lang="fr-FR" sz="2000" dirty="0">
                <a:solidFill>
                  <a:srgbClr val="FF0000"/>
                </a:solidFill>
              </a:rPr>
              <a:t>Les attaques sont permanentes, de plus en plus nombreuses, de plus en plus complexes et de plus en plus coûteuses…..mais il faut relativiser le risque et faire preuve de bon sens</a:t>
            </a:r>
          </a:p>
        </p:txBody>
      </p:sp>
      <p:sp>
        <p:nvSpPr>
          <p:cNvPr id="3" name="Espace réservé du numéro de diapositive 2">
            <a:extLst>
              <a:ext uri="{FF2B5EF4-FFF2-40B4-BE49-F238E27FC236}">
                <a16:creationId xmlns:a16="http://schemas.microsoft.com/office/drawing/2014/main" id="{9446EB00-7AEE-427D-9075-B626170C75F3}"/>
              </a:ext>
            </a:extLst>
          </p:cNvPr>
          <p:cNvSpPr>
            <a:spLocks noGrp="1"/>
          </p:cNvSpPr>
          <p:nvPr>
            <p:ph type="sldNum" sz="quarter" idx="12"/>
          </p:nvPr>
        </p:nvSpPr>
        <p:spPr/>
        <p:txBody>
          <a:bodyPr/>
          <a:lstStyle/>
          <a:p>
            <a:fld id="{FA84A37A-AFC2-4A01-80A1-FC20F2C0D5BB}"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31747"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Sécurité des Systèmes d’Information</a:t>
            </a:r>
          </a:p>
        </p:txBody>
      </p:sp>
      <p:sp>
        <p:nvSpPr>
          <p:cNvPr id="8" name="Text Box 1"/>
          <p:cNvSpPr txBox="1">
            <a:spLocks noChangeArrowheads="1"/>
          </p:cNvSpPr>
          <p:nvPr/>
        </p:nvSpPr>
        <p:spPr bwMode="auto">
          <a:xfrm>
            <a:off x="384660" y="1389799"/>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lgn="ctr">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a:spcBef>
                <a:spcPct val="0"/>
              </a:spcBef>
              <a:buClr>
                <a:srgbClr val="CC0000"/>
              </a:buClr>
              <a:buFont typeface="Bookman Old Style" pitchFamily="18" charset="0"/>
              <a:buNone/>
              <a:defRPr/>
            </a:pPr>
            <a:r>
              <a:rPr lang="en-GB" altLang="fr-FR" sz="4400" dirty="0">
                <a:solidFill>
                  <a:srgbClr val="FF0000"/>
                </a:solidFill>
                <a:effectLst>
                  <a:outerShdw blurRad="38100" dist="38100" dir="2700000" algn="tl">
                    <a:srgbClr val="C0C0C0"/>
                  </a:outerShdw>
                </a:effectLst>
                <a:latin typeface="Batang" pitchFamily="18" charset="-127"/>
                <a:ea typeface="Batang" pitchFamily="18" charset="-127"/>
                <a:cs typeface="Lucida Sans Unicode" pitchFamily="34" charset="0"/>
              </a:rPr>
              <a:t>Commandement N°3</a:t>
            </a:r>
          </a:p>
        </p:txBody>
      </p:sp>
      <p:sp>
        <p:nvSpPr>
          <p:cNvPr id="39943" name="Text Box 2"/>
          <p:cNvSpPr txBox="1">
            <a:spLocks noChangeArrowheads="1"/>
          </p:cNvSpPr>
          <p:nvPr/>
        </p:nvSpPr>
        <p:spPr bwMode="auto">
          <a:xfrm>
            <a:off x="249722" y="3422806"/>
            <a:ext cx="8364538" cy="892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22263" indent="-322263" algn="ctr" eaLnBrk="0" hangingPunct="0">
              <a:spcBef>
                <a:spcPct val="20000"/>
              </a:spcBef>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9pPr>
          </a:lstStyle>
          <a:p>
            <a:pPr algn="just" eaLnBrk="1" hangingPunct="1">
              <a:lnSpc>
                <a:spcPct val="80000"/>
              </a:lnSpc>
              <a:spcBef>
                <a:spcPts val="450"/>
              </a:spcBef>
            </a:pP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Informez</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immédiatement</a:t>
            </a:r>
            <a:r>
              <a:rPr lang="en-GB" altLang="fr-FR" sz="2000" dirty="0">
                <a:solidFill>
                  <a:srgbClr val="7F7F7F"/>
                </a:solidFill>
                <a:latin typeface="Batang" pitchFamily="18" charset="-127"/>
                <a:ea typeface="Batang" pitchFamily="18" charset="-127"/>
                <a:cs typeface="Microsoft Uighur" pitchFamily="2" charset="-78"/>
              </a:rPr>
              <a:t> de </a:t>
            </a:r>
            <a:r>
              <a:rPr lang="en-GB" altLang="fr-FR" sz="2000" dirty="0" err="1">
                <a:solidFill>
                  <a:srgbClr val="7F7F7F"/>
                </a:solidFill>
                <a:latin typeface="Batang" pitchFamily="18" charset="-127"/>
                <a:ea typeface="Batang" pitchFamily="18" charset="-127"/>
                <a:cs typeface="Microsoft Uighur" pitchFamily="2" charset="-78"/>
              </a:rPr>
              <a:t>toute</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détection</a:t>
            </a:r>
            <a:r>
              <a:rPr lang="en-GB" altLang="fr-FR" sz="2000" dirty="0">
                <a:solidFill>
                  <a:srgbClr val="7F7F7F"/>
                </a:solidFill>
                <a:latin typeface="Batang" pitchFamily="18" charset="-127"/>
                <a:ea typeface="Batang" pitchFamily="18" charset="-127"/>
                <a:cs typeface="Microsoft Uighur" pitchFamily="2" charset="-78"/>
              </a:rPr>
              <a:t> de virus </a:t>
            </a:r>
            <a:r>
              <a:rPr lang="en-GB" altLang="fr-FR" sz="2000" dirty="0" err="1">
                <a:solidFill>
                  <a:srgbClr val="7F7F7F"/>
                </a:solidFill>
                <a:latin typeface="Batang" pitchFamily="18" charset="-127"/>
                <a:ea typeface="Batang" pitchFamily="18" charset="-127"/>
                <a:cs typeface="Microsoft Uighur" pitchFamily="2" charset="-78"/>
              </a:rPr>
              <a:t>informatique</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votre</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correspondant</a:t>
            </a:r>
            <a:r>
              <a:rPr lang="en-GB" altLang="fr-FR" sz="2000" dirty="0">
                <a:solidFill>
                  <a:srgbClr val="7F7F7F"/>
                </a:solidFill>
                <a:latin typeface="Batang" pitchFamily="18" charset="-127"/>
                <a:ea typeface="Batang" pitchFamily="18" charset="-127"/>
                <a:cs typeface="Microsoft Uighur" pitchFamily="2" charset="-78"/>
              </a:rPr>
              <a:t> SSI qui </a:t>
            </a:r>
            <a:r>
              <a:rPr lang="en-GB" altLang="fr-FR" sz="2000" dirty="0" err="1">
                <a:solidFill>
                  <a:srgbClr val="7F7F7F"/>
                </a:solidFill>
                <a:latin typeface="Batang" pitchFamily="18" charset="-127"/>
                <a:ea typeface="Batang" pitchFamily="18" charset="-127"/>
                <a:cs typeface="Microsoft Uighur" pitchFamily="2" charset="-78"/>
              </a:rPr>
              <a:t>contactera</a:t>
            </a:r>
            <a:r>
              <a:rPr lang="en-GB" altLang="fr-FR" sz="2000" dirty="0">
                <a:solidFill>
                  <a:srgbClr val="7F7F7F"/>
                </a:solidFill>
                <a:latin typeface="Batang" pitchFamily="18" charset="-127"/>
                <a:ea typeface="Batang" pitchFamily="18" charset="-127"/>
                <a:cs typeface="Microsoft Uighur" pitchFamily="2" charset="-78"/>
              </a:rPr>
              <a:t> les </a:t>
            </a:r>
            <a:r>
              <a:rPr lang="en-GB" altLang="fr-FR" sz="2000" dirty="0" err="1">
                <a:solidFill>
                  <a:srgbClr val="7F7F7F"/>
                </a:solidFill>
                <a:latin typeface="Batang" pitchFamily="18" charset="-127"/>
                <a:ea typeface="Batang" pitchFamily="18" charset="-127"/>
                <a:cs typeface="Microsoft Uighur" pitchFamily="2" charset="-78"/>
              </a:rPr>
              <a:t>organismes</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compétents</a:t>
            </a:r>
            <a:r>
              <a:rPr lang="en-GB" altLang="fr-FR" sz="2000" dirty="0">
                <a:solidFill>
                  <a:srgbClr val="7F7F7F"/>
                </a:solidFill>
                <a:latin typeface="Batang" pitchFamily="18" charset="-127"/>
                <a:ea typeface="Batang" pitchFamily="18" charset="-127"/>
                <a:cs typeface="Microsoft Uighur" pitchFamily="2" charset="-78"/>
              </a:rPr>
              <a:t> et </a:t>
            </a:r>
            <a:r>
              <a:rPr lang="en-GB" altLang="fr-FR" sz="2000" dirty="0" err="1">
                <a:solidFill>
                  <a:srgbClr val="7F7F7F"/>
                </a:solidFill>
                <a:latin typeface="Batang" pitchFamily="18" charset="-127"/>
                <a:ea typeface="Batang" pitchFamily="18" charset="-127"/>
                <a:cs typeface="Microsoft Uighur" pitchFamily="2" charset="-78"/>
              </a:rPr>
              <a:t>vous</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guidera</a:t>
            </a:r>
            <a:r>
              <a:rPr lang="en-GB" altLang="fr-FR" sz="2000" dirty="0">
                <a:solidFill>
                  <a:srgbClr val="7F7F7F"/>
                </a:solidFill>
                <a:latin typeface="Batang" pitchFamily="18" charset="-127"/>
                <a:ea typeface="Batang" pitchFamily="18" charset="-127"/>
                <a:cs typeface="Microsoft Uighur" pitchFamily="2" charset="-78"/>
              </a:rPr>
              <a:t> dans les actions à </a:t>
            </a:r>
            <a:r>
              <a:rPr lang="en-GB" altLang="fr-FR" sz="2000" dirty="0" err="1">
                <a:solidFill>
                  <a:srgbClr val="7F7F7F"/>
                </a:solidFill>
                <a:latin typeface="Batang" pitchFamily="18" charset="-127"/>
                <a:ea typeface="Batang" pitchFamily="18" charset="-127"/>
                <a:cs typeface="Microsoft Uighur" pitchFamily="2" charset="-78"/>
              </a:rPr>
              <a:t>mener</a:t>
            </a:r>
            <a:r>
              <a:rPr lang="en-GB" altLang="fr-FR" sz="2000" dirty="0">
                <a:solidFill>
                  <a:srgbClr val="7F7F7F"/>
                </a:solidFill>
                <a:latin typeface="Batang" pitchFamily="18" charset="-127"/>
                <a:ea typeface="Batang" pitchFamily="18" charset="-127"/>
                <a:cs typeface="Microsoft Uighur" pitchFamily="2" charset="-78"/>
              </a:rPr>
              <a:t>.</a:t>
            </a:r>
          </a:p>
        </p:txBody>
      </p:sp>
      <p:sp>
        <p:nvSpPr>
          <p:cNvPr id="2" name="Espace réservé du numéro de diapositive 1">
            <a:extLst>
              <a:ext uri="{FF2B5EF4-FFF2-40B4-BE49-F238E27FC236}">
                <a16:creationId xmlns:a16="http://schemas.microsoft.com/office/drawing/2014/main" id="{7C824260-C8BB-4335-922D-A0457B2EC4D1}"/>
              </a:ext>
            </a:extLst>
          </p:cNvPr>
          <p:cNvSpPr>
            <a:spLocks noGrp="1"/>
          </p:cNvSpPr>
          <p:nvPr>
            <p:ph type="sldNum" sz="quarter" idx="12"/>
          </p:nvPr>
        </p:nvSpPr>
        <p:spPr/>
        <p:txBody>
          <a:bodyPr/>
          <a:lstStyle/>
          <a:p>
            <a:fld id="{FA84A37A-AFC2-4A01-80A1-FC20F2C0D5BB}" type="slidenum">
              <a:rPr lang="en-US" smtClean="0"/>
              <a:pPr/>
              <a:t>20</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33795"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Sécurité des Systèmes d’Information</a:t>
            </a:r>
          </a:p>
        </p:txBody>
      </p:sp>
      <p:sp>
        <p:nvSpPr>
          <p:cNvPr id="8" name="Text Box 1"/>
          <p:cNvSpPr txBox="1">
            <a:spLocks noChangeArrowheads="1"/>
          </p:cNvSpPr>
          <p:nvPr/>
        </p:nvSpPr>
        <p:spPr bwMode="auto">
          <a:xfrm>
            <a:off x="468313" y="549275"/>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lgn="ctr">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a:spcBef>
                <a:spcPct val="0"/>
              </a:spcBef>
              <a:buClr>
                <a:srgbClr val="CC0000"/>
              </a:buClr>
              <a:defRPr/>
            </a:pPr>
            <a:r>
              <a:rPr lang="en-GB" altLang="fr-FR" sz="4400" dirty="0">
                <a:solidFill>
                  <a:srgbClr val="FF0000"/>
                </a:solidFill>
                <a:effectLst>
                  <a:outerShdw blurRad="38100" dist="38100" dir="2700000" algn="tl">
                    <a:srgbClr val="C0C0C0"/>
                  </a:outerShdw>
                </a:effectLst>
                <a:latin typeface="Batang" pitchFamily="18" charset="-127"/>
                <a:ea typeface="Batang" pitchFamily="18" charset="-127"/>
                <a:cs typeface="Lucida Sans Unicode" pitchFamily="34" charset="0"/>
              </a:rPr>
              <a:t>Commandement N°4</a:t>
            </a:r>
          </a:p>
        </p:txBody>
      </p:sp>
      <p:sp>
        <p:nvSpPr>
          <p:cNvPr id="9" name="Text Box 2"/>
          <p:cNvSpPr txBox="1">
            <a:spLocks noChangeArrowheads="1"/>
          </p:cNvSpPr>
          <p:nvPr/>
        </p:nvSpPr>
        <p:spPr bwMode="auto">
          <a:xfrm>
            <a:off x="1835696" y="1784675"/>
            <a:ext cx="5472608"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22263" indent="-322263" eaLnBrk="0" hangingPunct="0">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a:solidFill>
                  <a:schemeClr val="bg1"/>
                </a:solidFill>
                <a:latin typeface="Arial" charset="0"/>
                <a:ea typeface="Lucida Sans Unicode" pitchFamily="34" charset="0"/>
                <a:cs typeface="Lucida Sans Unicode" pitchFamily="34" charset="0"/>
              </a:defRPr>
            </a:lvl1pPr>
            <a:lvl2pPr marL="742950" indent="-285750" eaLnBrk="0" hangingPunct="0">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a:solidFill>
                  <a:schemeClr val="bg1"/>
                </a:solidFill>
                <a:latin typeface="Arial" charset="0"/>
                <a:ea typeface="Lucida Sans Unicode" pitchFamily="34" charset="0"/>
                <a:cs typeface="Lucida Sans Unicode" pitchFamily="34" charset="0"/>
              </a:defRPr>
            </a:lvl2pPr>
            <a:lvl3pPr marL="1143000" indent="-228600" eaLnBrk="0" hangingPunct="0">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a:solidFill>
                  <a:schemeClr val="bg1"/>
                </a:solidFill>
                <a:latin typeface="Arial" charset="0"/>
                <a:ea typeface="Lucida Sans Unicode" pitchFamily="34" charset="0"/>
                <a:cs typeface="Lucida Sans Unicode" pitchFamily="34" charset="0"/>
              </a:defRPr>
            </a:lvl3pPr>
            <a:lvl4pPr marL="1600200" indent="-228600" eaLnBrk="0" hangingPunct="0">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a:solidFill>
                  <a:schemeClr val="bg1"/>
                </a:solidFill>
                <a:latin typeface="Arial" charset="0"/>
                <a:ea typeface="Lucida Sans Unicode" pitchFamily="34" charset="0"/>
                <a:cs typeface="Lucida Sans Unicode" pitchFamily="34" charset="0"/>
              </a:defRPr>
            </a:lvl4pPr>
            <a:lvl5pPr marL="2057400" indent="-228600" eaLnBrk="0" hangingPunct="0">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a:solidFill>
                  <a:schemeClr val="bg1"/>
                </a:solidFill>
                <a:latin typeface="Arial" charset="0"/>
                <a:ea typeface="Lucida Sans Unicode" pitchFamily="34" charset="0"/>
                <a:cs typeface="Lucida Sans Unicode" pitchFamily="34" charset="0"/>
              </a:defRPr>
            </a:lvl5pPr>
            <a:lvl6pPr marL="2514600" indent="-228600" defTabSz="449263" eaLnBrk="0" fontAlgn="base" hangingPunct="0">
              <a:lnSpc>
                <a:spcPct val="41000"/>
              </a:lnSpc>
              <a:spcBef>
                <a:spcPct val="0"/>
              </a:spcBef>
              <a:spcAft>
                <a:spcPct val="0"/>
              </a:spcAft>
              <a:buClr>
                <a:srgbClr val="000000"/>
              </a:buClr>
              <a:buSzPct val="100000"/>
              <a:buFont typeface="Arial" charset="0"/>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a:solidFill>
                  <a:schemeClr val="bg1"/>
                </a:solidFill>
                <a:latin typeface="Arial" charset="0"/>
                <a:ea typeface="Lucida Sans Unicode" pitchFamily="34" charset="0"/>
                <a:cs typeface="Lucida Sans Unicode" pitchFamily="34" charset="0"/>
              </a:defRPr>
            </a:lvl6pPr>
            <a:lvl7pPr marL="2971800" indent="-228600" defTabSz="449263" eaLnBrk="0" fontAlgn="base" hangingPunct="0">
              <a:lnSpc>
                <a:spcPct val="41000"/>
              </a:lnSpc>
              <a:spcBef>
                <a:spcPct val="0"/>
              </a:spcBef>
              <a:spcAft>
                <a:spcPct val="0"/>
              </a:spcAft>
              <a:buClr>
                <a:srgbClr val="000000"/>
              </a:buClr>
              <a:buSzPct val="100000"/>
              <a:buFont typeface="Arial" charset="0"/>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a:solidFill>
                  <a:schemeClr val="bg1"/>
                </a:solidFill>
                <a:latin typeface="Arial" charset="0"/>
                <a:ea typeface="Lucida Sans Unicode" pitchFamily="34" charset="0"/>
                <a:cs typeface="Lucida Sans Unicode" pitchFamily="34" charset="0"/>
              </a:defRPr>
            </a:lvl7pPr>
            <a:lvl8pPr marL="3429000" indent="-228600" defTabSz="449263" eaLnBrk="0" fontAlgn="base" hangingPunct="0">
              <a:lnSpc>
                <a:spcPct val="41000"/>
              </a:lnSpc>
              <a:spcBef>
                <a:spcPct val="0"/>
              </a:spcBef>
              <a:spcAft>
                <a:spcPct val="0"/>
              </a:spcAft>
              <a:buClr>
                <a:srgbClr val="000000"/>
              </a:buClr>
              <a:buSzPct val="100000"/>
              <a:buFont typeface="Arial" charset="0"/>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a:solidFill>
                  <a:schemeClr val="bg1"/>
                </a:solidFill>
                <a:latin typeface="Arial" charset="0"/>
                <a:ea typeface="Lucida Sans Unicode" pitchFamily="34" charset="0"/>
                <a:cs typeface="Lucida Sans Unicode" pitchFamily="34" charset="0"/>
              </a:defRPr>
            </a:lvl8pPr>
            <a:lvl9pPr marL="3886200" indent="-228600" defTabSz="449263" eaLnBrk="0" fontAlgn="base" hangingPunct="0">
              <a:lnSpc>
                <a:spcPct val="41000"/>
              </a:lnSpc>
              <a:spcBef>
                <a:spcPct val="0"/>
              </a:spcBef>
              <a:spcAft>
                <a:spcPct val="0"/>
              </a:spcAft>
              <a:buClr>
                <a:srgbClr val="000000"/>
              </a:buClr>
              <a:buSzPct val="100000"/>
              <a:buFont typeface="Arial" charset="0"/>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a:solidFill>
                  <a:schemeClr val="bg1"/>
                </a:solidFill>
                <a:latin typeface="Arial" charset="0"/>
                <a:ea typeface="Lucida Sans Unicode" pitchFamily="34" charset="0"/>
                <a:cs typeface="Lucida Sans Unicode" pitchFamily="34" charset="0"/>
              </a:defRPr>
            </a:lvl9pPr>
          </a:lstStyle>
          <a:p>
            <a:pPr algn="just" eaLnBrk="1" fontAlgn="auto" hangingPunct="1">
              <a:spcBef>
                <a:spcPts val="500"/>
              </a:spcBef>
              <a:spcAft>
                <a:spcPts val="0"/>
              </a:spcAft>
              <a:defRPr/>
            </a:pPr>
            <a:r>
              <a:rPr lang="en-GB" altLang="fr-FR" sz="2400" b="1" dirty="0">
                <a:solidFill>
                  <a:srgbClr val="7F7F7F"/>
                </a:solidFill>
                <a:effectLst>
                  <a:outerShdw blurRad="38100" dist="38100" dir="2700000" algn="tl">
                    <a:srgbClr val="C0C0C0"/>
                  </a:outerShdw>
                </a:effectLst>
                <a:latin typeface="Batang" pitchFamily="18" charset="-127"/>
                <a:ea typeface="Batang" pitchFamily="18" charset="-127"/>
                <a:cs typeface="+mn-cs"/>
              </a:rPr>
              <a:t>	</a:t>
            </a:r>
            <a:r>
              <a:rPr lang="en-GB" altLang="fr-FR" sz="2000" b="1" dirty="0">
                <a:solidFill>
                  <a:srgbClr val="7F7F7F"/>
                </a:solidFill>
                <a:latin typeface="Batang" pitchFamily="18" charset="-127"/>
                <a:ea typeface="Batang" pitchFamily="18" charset="-127"/>
                <a:cs typeface="+mn-cs"/>
              </a:rPr>
              <a:t>Naviguez prudemment sur Internet.</a:t>
            </a:r>
          </a:p>
        </p:txBody>
      </p:sp>
      <p:sp>
        <p:nvSpPr>
          <p:cNvPr id="10" name="Text Box 5"/>
          <p:cNvSpPr txBox="1">
            <a:spLocks noChangeArrowheads="1"/>
          </p:cNvSpPr>
          <p:nvPr/>
        </p:nvSpPr>
        <p:spPr bwMode="auto">
          <a:xfrm>
            <a:off x="971550" y="2852738"/>
            <a:ext cx="7488238" cy="2354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lgn="ctr" eaLnBrk="0" hangingPunct="0">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eaLnBrk="0" hangingPunct="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eaLnBrk="0" hangingPunct="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eaLnBrk="0" hangingPunct="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eaLnBrk="0" hangingPunct="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marL="322263" indent="-322263" algn="just" eaLnBrk="1" fontAlgn="auto" hangingPunct="1">
              <a:lnSpc>
                <a:spcPct val="90000"/>
              </a:lnSpc>
              <a:spcBef>
                <a:spcPts val="500"/>
              </a:spcBef>
              <a:spcAft>
                <a:spcPts val="0"/>
              </a:spcAft>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a:pPr>
            <a:r>
              <a:rPr lang="en-GB" altLang="fr-FR" sz="2000" dirty="0">
                <a:latin typeface="+mj-lt"/>
                <a:ea typeface="Batang" pitchFamily="18" charset="-127"/>
                <a:cs typeface="Microsoft Uighur" pitchFamily="2" charset="-78"/>
              </a:rPr>
              <a:t>	Il existe plusieurs risques potentiels liés à la navigation et la publication de données personnelles sur internet :</a:t>
            </a:r>
          </a:p>
          <a:p>
            <a:pPr marL="322263" indent="-322263" algn="just" eaLnBrk="1" fontAlgn="auto" hangingPunct="1">
              <a:lnSpc>
                <a:spcPct val="90000"/>
              </a:lnSpc>
              <a:spcBef>
                <a:spcPts val="500"/>
              </a:spcBef>
              <a:spcAft>
                <a:spcPts val="0"/>
              </a:spcAft>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a:pPr>
            <a:endParaRPr lang="en-GB" altLang="fr-FR" sz="2000" dirty="0">
              <a:latin typeface="+mj-lt"/>
              <a:ea typeface="Batang" pitchFamily="18" charset="-127"/>
              <a:cs typeface="Microsoft Uighur" pitchFamily="2" charset="-78"/>
            </a:endParaRPr>
          </a:p>
          <a:p>
            <a:pPr marL="322263" indent="-322263" algn="just" eaLnBrk="1" fontAlgn="auto" hangingPunct="1">
              <a:lnSpc>
                <a:spcPct val="90000"/>
              </a:lnSpc>
              <a:spcBef>
                <a:spcPts val="500"/>
              </a:spcBef>
              <a:spcAft>
                <a:spcPts val="0"/>
              </a:spcAft>
              <a:buFontTx/>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a:pPr>
            <a:r>
              <a:rPr lang="en-GB" altLang="fr-FR" sz="2000" dirty="0">
                <a:latin typeface="+mj-lt"/>
                <a:ea typeface="Batang" pitchFamily="18" charset="-127"/>
                <a:cs typeface="Microsoft Uighur" pitchFamily="2" charset="-78"/>
              </a:rPr>
              <a:t> Les sites internet pirates </a:t>
            </a:r>
            <a:r>
              <a:rPr lang="fr-FR" altLang="fr-FR" sz="2000" dirty="0">
                <a:latin typeface="+mj-lt"/>
                <a:ea typeface="Batang" pitchFamily="18" charset="-127"/>
                <a:cs typeface="Microsoft Uighur" pitchFamily="2" charset="-78"/>
              </a:rPr>
              <a:t>imitant</a:t>
            </a:r>
            <a:r>
              <a:rPr lang="en-GB" altLang="fr-FR" sz="2000" dirty="0">
                <a:latin typeface="+mj-lt"/>
                <a:ea typeface="Batang" pitchFamily="18" charset="-127"/>
                <a:cs typeface="Microsoft Uighur" pitchFamily="2" charset="-78"/>
              </a:rPr>
              <a:t> des sites </a:t>
            </a:r>
            <a:r>
              <a:rPr lang="fr-FR" altLang="fr-FR" sz="2000" dirty="0">
                <a:latin typeface="+mj-lt"/>
                <a:ea typeface="Batang" pitchFamily="18" charset="-127"/>
                <a:cs typeface="Microsoft Uighur" pitchFamily="2" charset="-78"/>
              </a:rPr>
              <a:t>officiels</a:t>
            </a:r>
            <a:r>
              <a:rPr lang="en-GB" altLang="fr-FR" sz="2000" dirty="0">
                <a:latin typeface="+mj-lt"/>
                <a:ea typeface="Batang" pitchFamily="18" charset="-127"/>
                <a:cs typeface="Microsoft Uighur" pitchFamily="2" charset="-78"/>
              </a:rPr>
              <a:t> </a:t>
            </a:r>
          </a:p>
          <a:p>
            <a:pPr marL="322263" indent="-322263" algn="just" eaLnBrk="1" fontAlgn="auto" hangingPunct="1">
              <a:lnSpc>
                <a:spcPct val="90000"/>
              </a:lnSpc>
              <a:spcBef>
                <a:spcPts val="500"/>
              </a:spcBef>
              <a:spcAft>
                <a:spcPts val="0"/>
              </a:spcAft>
              <a:buFontTx/>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a:pPr>
            <a:r>
              <a:rPr lang="en-GB" altLang="fr-FR" sz="2000" dirty="0">
                <a:latin typeface="+mj-lt"/>
                <a:ea typeface="Batang" pitchFamily="18" charset="-127"/>
                <a:cs typeface="Microsoft Uighur" pitchFamily="2" charset="-78"/>
              </a:rPr>
              <a:t> Les sites internet </a:t>
            </a:r>
            <a:r>
              <a:rPr lang="en-GB" altLang="fr-FR" sz="2000" dirty="0" err="1">
                <a:latin typeface="+mj-lt"/>
                <a:ea typeface="Batang" pitchFamily="18" charset="-127"/>
                <a:cs typeface="Microsoft Uighur" pitchFamily="2" charset="-78"/>
              </a:rPr>
              <a:t>défacés</a:t>
            </a:r>
            <a:endParaRPr lang="en-GB" altLang="fr-FR" sz="2000" dirty="0">
              <a:latin typeface="+mj-lt"/>
              <a:ea typeface="Batang" pitchFamily="18" charset="-127"/>
              <a:cs typeface="Microsoft Uighur" pitchFamily="2" charset="-78"/>
            </a:endParaRPr>
          </a:p>
          <a:p>
            <a:pPr marL="322263" indent="-322263" algn="just" eaLnBrk="1" fontAlgn="auto" hangingPunct="1">
              <a:lnSpc>
                <a:spcPct val="90000"/>
              </a:lnSpc>
              <a:spcBef>
                <a:spcPts val="500"/>
              </a:spcBef>
              <a:spcAft>
                <a:spcPts val="0"/>
              </a:spcAft>
              <a:buFontTx/>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a:pPr>
            <a:r>
              <a:rPr lang="en-GB" altLang="fr-FR" sz="2000" dirty="0">
                <a:latin typeface="+mj-lt"/>
                <a:ea typeface="Batang" pitchFamily="18" charset="-127"/>
                <a:cs typeface="Microsoft Uighur" pitchFamily="2" charset="-78"/>
              </a:rPr>
              <a:t> Les </a:t>
            </a:r>
            <a:r>
              <a:rPr lang="en-GB" altLang="fr-FR" sz="2000" dirty="0" err="1">
                <a:latin typeface="+mj-lt"/>
                <a:ea typeface="Batang" pitchFamily="18" charset="-127"/>
                <a:cs typeface="Microsoft Uighur" pitchFamily="2" charset="-78"/>
              </a:rPr>
              <a:t>réseaux</a:t>
            </a:r>
            <a:r>
              <a:rPr lang="en-GB" altLang="fr-FR" sz="2000" dirty="0">
                <a:latin typeface="+mj-lt"/>
                <a:ea typeface="Batang" pitchFamily="18" charset="-127"/>
                <a:cs typeface="Microsoft Uighur" pitchFamily="2" charset="-78"/>
              </a:rPr>
              <a:t> </a:t>
            </a:r>
            <a:r>
              <a:rPr lang="en-GB" altLang="fr-FR" sz="2000" dirty="0" err="1">
                <a:latin typeface="+mj-lt"/>
                <a:ea typeface="Batang" pitchFamily="18" charset="-127"/>
                <a:cs typeface="Microsoft Uighur" pitchFamily="2" charset="-78"/>
              </a:rPr>
              <a:t>sociaux</a:t>
            </a:r>
            <a:r>
              <a:rPr lang="en-GB" altLang="fr-FR" sz="2000" dirty="0">
                <a:latin typeface="+mj-lt"/>
                <a:ea typeface="Batang" pitchFamily="18" charset="-127"/>
                <a:cs typeface="Microsoft Uighur" pitchFamily="2" charset="-78"/>
              </a:rPr>
              <a:t>  </a:t>
            </a:r>
          </a:p>
          <a:p>
            <a:pPr marL="322263" indent="-322263" algn="just" eaLnBrk="1" fontAlgn="auto" hangingPunct="1">
              <a:lnSpc>
                <a:spcPct val="90000"/>
              </a:lnSpc>
              <a:spcBef>
                <a:spcPts val="500"/>
              </a:spcBef>
              <a:spcAft>
                <a:spcPts val="0"/>
              </a:spcAft>
              <a:buFontTx/>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a:pPr>
            <a:r>
              <a:rPr lang="en-GB" altLang="fr-FR" sz="2000" dirty="0">
                <a:latin typeface="+mj-lt"/>
                <a:ea typeface="Batang" pitchFamily="18" charset="-127"/>
                <a:cs typeface="Microsoft Uighur" pitchFamily="2" charset="-78"/>
              </a:rPr>
              <a:t> </a:t>
            </a:r>
            <a:r>
              <a:rPr lang="en-GB" altLang="fr-FR" sz="2000" dirty="0" err="1">
                <a:latin typeface="+mj-lt"/>
                <a:ea typeface="Batang" pitchFamily="18" charset="-127"/>
                <a:cs typeface="Microsoft Uighur" pitchFamily="2" charset="-78"/>
              </a:rPr>
              <a:t>Téléchargement</a:t>
            </a:r>
            <a:r>
              <a:rPr lang="en-GB" altLang="fr-FR" sz="2000" dirty="0">
                <a:latin typeface="+mj-lt"/>
                <a:ea typeface="Batang" pitchFamily="18" charset="-127"/>
                <a:cs typeface="Microsoft Uighur" pitchFamily="2" charset="-78"/>
              </a:rPr>
              <a:t> </a:t>
            </a:r>
            <a:r>
              <a:rPr lang="en-GB" altLang="fr-FR" sz="2000" dirty="0" err="1">
                <a:latin typeface="+mj-lt"/>
                <a:ea typeface="Batang" pitchFamily="18" charset="-127"/>
                <a:cs typeface="Microsoft Uighur" pitchFamily="2" charset="-78"/>
              </a:rPr>
              <a:t>illégal</a:t>
            </a:r>
            <a:r>
              <a:rPr lang="en-GB" altLang="fr-FR" sz="2000" dirty="0">
                <a:latin typeface="+mj-lt"/>
                <a:ea typeface="Batang" pitchFamily="18" charset="-127"/>
                <a:cs typeface="Microsoft Uighur" pitchFamily="2" charset="-78"/>
              </a:rPr>
              <a:t> </a:t>
            </a:r>
          </a:p>
        </p:txBody>
      </p:sp>
      <p:pic>
        <p:nvPicPr>
          <p:cNvPr id="41993" name="Imag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1150" y="5300663"/>
            <a:ext cx="405923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4" name="Image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68538" y="5157788"/>
            <a:ext cx="1408112"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space réservé du numéro de diapositive 1">
            <a:extLst>
              <a:ext uri="{FF2B5EF4-FFF2-40B4-BE49-F238E27FC236}">
                <a16:creationId xmlns:a16="http://schemas.microsoft.com/office/drawing/2014/main" id="{6210AD13-9EA5-4DC2-9794-7F0A71F08AD4}"/>
              </a:ext>
            </a:extLst>
          </p:cNvPr>
          <p:cNvSpPr>
            <a:spLocks noGrp="1"/>
          </p:cNvSpPr>
          <p:nvPr>
            <p:ph type="sldNum" sz="quarter" idx="12"/>
          </p:nvPr>
        </p:nvSpPr>
        <p:spPr/>
        <p:txBody>
          <a:bodyPr/>
          <a:lstStyle/>
          <a:p>
            <a:fld id="{FA84A37A-AFC2-4A01-80A1-FC20F2C0D5BB}" type="slidenum">
              <a:rPr lang="en-US" smtClean="0"/>
              <a:pPr/>
              <a:t>21</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36867"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a:solidFill>
                  <a:schemeClr val="tx1"/>
                </a:solidFill>
                <a:effectLst/>
              </a:rPr>
              <a:t>Sécurité des Systèmes d’Information</a:t>
            </a:r>
          </a:p>
        </p:txBody>
      </p:sp>
      <p:sp>
        <p:nvSpPr>
          <p:cNvPr id="8" name="Text Box 1"/>
          <p:cNvSpPr txBox="1">
            <a:spLocks noChangeArrowheads="1"/>
          </p:cNvSpPr>
          <p:nvPr/>
        </p:nvSpPr>
        <p:spPr bwMode="auto">
          <a:xfrm>
            <a:off x="468313" y="549275"/>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lgn="ctr">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a:spcBef>
                <a:spcPct val="0"/>
              </a:spcBef>
              <a:buClr>
                <a:srgbClr val="CC0000"/>
              </a:buClr>
              <a:buFont typeface="Bookman Old Style" pitchFamily="18" charset="0"/>
              <a:buNone/>
              <a:defRPr/>
            </a:pPr>
            <a:r>
              <a:rPr lang="en-GB" altLang="fr-FR" sz="4400" dirty="0">
                <a:solidFill>
                  <a:srgbClr val="FF0000"/>
                </a:solidFill>
                <a:effectLst>
                  <a:outerShdw blurRad="38100" dist="38100" dir="2700000" algn="tl">
                    <a:srgbClr val="C0C0C0"/>
                  </a:outerShdw>
                </a:effectLst>
                <a:latin typeface="Batang" pitchFamily="18" charset="-127"/>
                <a:ea typeface="Batang" pitchFamily="18" charset="-127"/>
                <a:cs typeface="Lucida Sans Unicode" pitchFamily="34" charset="0"/>
              </a:rPr>
              <a:t>Commandement N°5</a:t>
            </a:r>
          </a:p>
        </p:txBody>
      </p:sp>
      <p:sp>
        <p:nvSpPr>
          <p:cNvPr id="43015" name="Text Box 2"/>
          <p:cNvSpPr txBox="1">
            <a:spLocks noChangeArrowheads="1"/>
          </p:cNvSpPr>
          <p:nvPr/>
        </p:nvSpPr>
        <p:spPr bwMode="auto">
          <a:xfrm>
            <a:off x="164396" y="1894199"/>
            <a:ext cx="3312616" cy="1655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22263" indent="-322263" algn="ctr" eaLnBrk="0" hangingPunct="0">
              <a:spcBef>
                <a:spcPct val="20000"/>
              </a:spcBef>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322263" algn="l"/>
                <a:tab pos="769938" algn="l"/>
                <a:tab pos="1219200" algn="l"/>
                <a:tab pos="1668463" algn="l"/>
                <a:tab pos="2117725" algn="l"/>
                <a:tab pos="2566988" algn="l"/>
                <a:tab pos="3016250" algn="l"/>
                <a:tab pos="3465513" algn="l"/>
                <a:tab pos="3914775" algn="l"/>
                <a:tab pos="4364038" algn="l"/>
                <a:tab pos="4813300" algn="l"/>
                <a:tab pos="5262563" algn="l"/>
                <a:tab pos="5711825" algn="l"/>
                <a:tab pos="6161088" algn="l"/>
                <a:tab pos="6610350" algn="l"/>
                <a:tab pos="7059613" algn="l"/>
                <a:tab pos="7508875" algn="l"/>
                <a:tab pos="7958138" algn="l"/>
                <a:tab pos="8407400" algn="l"/>
                <a:tab pos="8856663" algn="l"/>
                <a:tab pos="9305925" algn="l"/>
              </a:tabLst>
              <a:defRPr sz="1000">
                <a:solidFill>
                  <a:schemeClr val="tx1"/>
                </a:solidFill>
                <a:latin typeface="Calibri" pitchFamily="34" charset="0"/>
              </a:defRPr>
            </a:lvl9pPr>
          </a:lstStyle>
          <a:p>
            <a:pPr algn="l" eaLnBrk="1" hangingPunct="1">
              <a:spcBef>
                <a:spcPts val="500"/>
              </a:spcBef>
            </a:pPr>
            <a:r>
              <a:rPr lang="en-GB" altLang="fr-FR" sz="2000" dirty="0">
                <a:solidFill>
                  <a:srgbClr val="000000"/>
                </a:solidFill>
                <a:latin typeface="Arial" pitchFamily="34" charset="0"/>
                <a:cs typeface="Lucida Sans Unicode" pitchFamily="34" charset="0"/>
              </a:rPr>
              <a:t>	</a:t>
            </a:r>
            <a:r>
              <a:rPr lang="en-GB" altLang="fr-FR" sz="2000" dirty="0" err="1">
                <a:solidFill>
                  <a:srgbClr val="7F7F7F"/>
                </a:solidFill>
                <a:latin typeface="Batang" pitchFamily="18" charset="-127"/>
                <a:ea typeface="Batang" pitchFamily="18" charset="-127"/>
              </a:rPr>
              <a:t>Utilisez</a:t>
            </a:r>
            <a:r>
              <a:rPr lang="en-GB" altLang="fr-FR" sz="2000" dirty="0">
                <a:solidFill>
                  <a:srgbClr val="7F7F7F"/>
                </a:solidFill>
                <a:latin typeface="Batang" pitchFamily="18" charset="-127"/>
                <a:ea typeface="Batang" pitchFamily="18" charset="-127"/>
              </a:rPr>
              <a:t> des mots de </a:t>
            </a:r>
            <a:r>
              <a:rPr lang="en-GB" altLang="fr-FR" sz="2000" dirty="0" err="1">
                <a:solidFill>
                  <a:srgbClr val="7F7F7F"/>
                </a:solidFill>
                <a:latin typeface="Batang" pitchFamily="18" charset="-127"/>
                <a:ea typeface="Batang" pitchFamily="18" charset="-127"/>
              </a:rPr>
              <a:t>passe</a:t>
            </a:r>
            <a:r>
              <a:rPr lang="en-GB" altLang="fr-FR" sz="2000" dirty="0">
                <a:solidFill>
                  <a:srgbClr val="7F7F7F"/>
                </a:solidFill>
                <a:latin typeface="Batang" pitchFamily="18" charset="-127"/>
                <a:ea typeface="Batang" pitchFamily="18" charset="-127"/>
              </a:rPr>
              <a:t> </a:t>
            </a:r>
            <a:r>
              <a:rPr lang="en-GB" altLang="fr-FR" sz="2000" dirty="0" err="1">
                <a:solidFill>
                  <a:srgbClr val="7F7F7F"/>
                </a:solidFill>
                <a:latin typeface="Batang" pitchFamily="18" charset="-127"/>
                <a:ea typeface="Batang" pitchFamily="18" charset="-127"/>
              </a:rPr>
              <a:t>véritablement</a:t>
            </a:r>
            <a:r>
              <a:rPr lang="en-GB" altLang="fr-FR" sz="2000" dirty="0">
                <a:solidFill>
                  <a:srgbClr val="7F7F7F"/>
                </a:solidFill>
                <a:latin typeface="Batang" pitchFamily="18" charset="-127"/>
                <a:ea typeface="Batang" pitchFamily="18" charset="-127"/>
              </a:rPr>
              <a:t> </a:t>
            </a:r>
            <a:r>
              <a:rPr lang="en-GB" altLang="fr-FR" sz="2000" dirty="0" err="1">
                <a:solidFill>
                  <a:srgbClr val="7F7F7F"/>
                </a:solidFill>
                <a:latin typeface="Batang" pitchFamily="18" charset="-127"/>
                <a:ea typeface="Batang" pitchFamily="18" charset="-127"/>
              </a:rPr>
              <a:t>robustes</a:t>
            </a:r>
            <a:r>
              <a:rPr lang="en-GB" altLang="fr-FR" sz="2000" dirty="0">
                <a:solidFill>
                  <a:srgbClr val="7F7F7F"/>
                </a:solidFill>
                <a:latin typeface="Batang" pitchFamily="18" charset="-127"/>
                <a:ea typeface="Batang" pitchFamily="18" charset="-127"/>
              </a:rPr>
              <a:t> et  secrets, ne les laissez pas </a:t>
            </a:r>
            <a:r>
              <a:rPr lang="en-GB" altLang="fr-FR" sz="2000" dirty="0" err="1">
                <a:solidFill>
                  <a:srgbClr val="7F7F7F"/>
                </a:solidFill>
                <a:latin typeface="Batang" pitchFamily="18" charset="-127"/>
                <a:ea typeface="Batang" pitchFamily="18" charset="-127"/>
              </a:rPr>
              <a:t>accessibles</a:t>
            </a:r>
            <a:r>
              <a:rPr lang="en-GB" altLang="fr-FR" sz="2000" dirty="0">
                <a:solidFill>
                  <a:srgbClr val="7F7F7F"/>
                </a:solidFill>
                <a:latin typeface="Batang" pitchFamily="18" charset="-127"/>
                <a:ea typeface="Batang" pitchFamily="18" charset="-127"/>
              </a:rPr>
              <a:t>.</a:t>
            </a: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1682387"/>
            <a:ext cx="4680520" cy="4585196"/>
          </a:xfrm>
          <a:prstGeom prst="rect">
            <a:avLst/>
          </a:prstGeom>
        </p:spPr>
      </p:pic>
      <p:sp>
        <p:nvSpPr>
          <p:cNvPr id="3" name="Espace réservé du numéro de diapositive 2">
            <a:extLst>
              <a:ext uri="{FF2B5EF4-FFF2-40B4-BE49-F238E27FC236}">
                <a16:creationId xmlns:a16="http://schemas.microsoft.com/office/drawing/2014/main" id="{5D7AC5A8-1EAF-4752-BF7A-4D1438AC4024}"/>
              </a:ext>
            </a:extLst>
          </p:cNvPr>
          <p:cNvSpPr>
            <a:spLocks noGrp="1"/>
          </p:cNvSpPr>
          <p:nvPr>
            <p:ph type="sldNum" sz="quarter" idx="12"/>
          </p:nvPr>
        </p:nvSpPr>
        <p:spPr/>
        <p:txBody>
          <a:bodyPr/>
          <a:lstStyle/>
          <a:p>
            <a:fld id="{FA84A37A-AFC2-4A01-80A1-FC20F2C0D5BB}" type="slidenum">
              <a:rPr lang="en-US" smtClean="0"/>
              <a:pPr/>
              <a:t>22</a:t>
            </a:fld>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37891"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C’est quoi un bon mot de passe ?</a:t>
            </a:r>
          </a:p>
        </p:txBody>
      </p:sp>
      <p:sp>
        <p:nvSpPr>
          <p:cNvPr id="12" name="Espace réservé du contenu 2"/>
          <p:cNvSpPr txBox="1">
            <a:spLocks/>
          </p:cNvSpPr>
          <p:nvPr/>
        </p:nvSpPr>
        <p:spPr bwMode="auto">
          <a:xfrm>
            <a:off x="0" y="692696"/>
            <a:ext cx="9144000" cy="5880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292100" indent="-292100" algn="l" rtl="0" eaLnBrk="0" fontAlgn="base" hangingPunct="0">
              <a:spcBef>
                <a:spcPct val="20000"/>
              </a:spcBef>
              <a:spcAft>
                <a:spcPct val="0"/>
              </a:spcAft>
              <a:buClr>
                <a:srgbClr val="0F21A3"/>
              </a:buClr>
              <a:buSzPct val="75000"/>
              <a:buFont typeface="Wingdings" pitchFamily="2" charset="2"/>
              <a:buChar char="l"/>
              <a:defRPr sz="2800">
                <a:solidFill>
                  <a:schemeClr val="tx1"/>
                </a:solidFill>
                <a:latin typeface="+mn-lt"/>
                <a:ea typeface="+mn-ea"/>
                <a:cs typeface="+mn-cs"/>
              </a:defRPr>
            </a:lvl1pPr>
            <a:lvl2pPr marL="673100" indent="-190500" algn="l" rtl="0" eaLnBrk="0" fontAlgn="base" hangingPunct="0">
              <a:spcBef>
                <a:spcPct val="20000"/>
              </a:spcBef>
              <a:spcAft>
                <a:spcPct val="0"/>
              </a:spcAft>
              <a:buClr>
                <a:srgbClr val="0E1B8D"/>
              </a:buClr>
              <a:buSzPct val="50000"/>
              <a:buFont typeface="Wingdings" pitchFamily="2" charset="2"/>
              <a:buChar char="n"/>
              <a:defRPr sz="2400">
                <a:solidFill>
                  <a:schemeClr val="tx1"/>
                </a:solidFill>
                <a:latin typeface="+mn-lt"/>
              </a:defRPr>
            </a:lvl2pPr>
            <a:lvl3pPr marL="1054100" indent="-190500" algn="l" rtl="0" eaLnBrk="0" fontAlgn="base" hangingPunct="0">
              <a:spcBef>
                <a:spcPct val="20000"/>
              </a:spcBef>
              <a:spcAft>
                <a:spcPct val="0"/>
              </a:spcAft>
              <a:buClr>
                <a:srgbClr val="0F21A3"/>
              </a:buClr>
              <a:buFont typeface="Times New Roman" pitchFamily="18" charset="0"/>
              <a:buChar char="-"/>
              <a:defRPr sz="2400">
                <a:solidFill>
                  <a:schemeClr val="tx1"/>
                </a:solidFill>
                <a:latin typeface="+mn-lt"/>
              </a:defRPr>
            </a:lvl3pPr>
            <a:lvl4pPr marL="1606550" indent="-228600" algn="l" rtl="0" eaLnBrk="0" fontAlgn="base" hangingPunct="0">
              <a:spcBef>
                <a:spcPct val="20000"/>
              </a:spcBef>
              <a:spcAft>
                <a:spcPct val="0"/>
              </a:spcAft>
              <a:buChar char="–"/>
              <a:defRPr sz="2000">
                <a:solidFill>
                  <a:schemeClr val="tx1"/>
                </a:solidFill>
                <a:latin typeface="R Frutiger Roman" charset="0"/>
              </a:defRPr>
            </a:lvl4pPr>
            <a:lvl5pPr marL="2025650" indent="-228600" algn="l" rtl="0" eaLnBrk="0" fontAlgn="base" hangingPunct="0">
              <a:spcBef>
                <a:spcPct val="20000"/>
              </a:spcBef>
              <a:spcAft>
                <a:spcPct val="0"/>
              </a:spcAft>
              <a:buChar char="»"/>
              <a:defRPr sz="2000">
                <a:solidFill>
                  <a:schemeClr val="tx1"/>
                </a:solidFill>
                <a:latin typeface="R Frutiger Roman" charset="0"/>
              </a:defRPr>
            </a:lvl5pPr>
            <a:lvl6pPr marL="2482850" indent="-228600" algn="l" rtl="0" eaLnBrk="0" fontAlgn="base" hangingPunct="0">
              <a:spcBef>
                <a:spcPct val="20000"/>
              </a:spcBef>
              <a:spcAft>
                <a:spcPct val="0"/>
              </a:spcAft>
              <a:buChar char="»"/>
              <a:defRPr sz="2000">
                <a:solidFill>
                  <a:schemeClr val="tx1"/>
                </a:solidFill>
                <a:latin typeface="R Frutiger Roman" charset="0"/>
              </a:defRPr>
            </a:lvl6pPr>
            <a:lvl7pPr marL="2940050" indent="-228600" algn="l" rtl="0" eaLnBrk="0" fontAlgn="base" hangingPunct="0">
              <a:spcBef>
                <a:spcPct val="20000"/>
              </a:spcBef>
              <a:spcAft>
                <a:spcPct val="0"/>
              </a:spcAft>
              <a:buChar char="»"/>
              <a:defRPr sz="2000">
                <a:solidFill>
                  <a:schemeClr val="tx1"/>
                </a:solidFill>
                <a:latin typeface="R Frutiger Roman" charset="0"/>
              </a:defRPr>
            </a:lvl7pPr>
            <a:lvl8pPr marL="3397250" indent="-228600" algn="l" rtl="0" eaLnBrk="0" fontAlgn="base" hangingPunct="0">
              <a:spcBef>
                <a:spcPct val="20000"/>
              </a:spcBef>
              <a:spcAft>
                <a:spcPct val="0"/>
              </a:spcAft>
              <a:buChar char="»"/>
              <a:defRPr sz="2000">
                <a:solidFill>
                  <a:schemeClr val="tx1"/>
                </a:solidFill>
                <a:latin typeface="R Frutiger Roman" charset="0"/>
              </a:defRPr>
            </a:lvl8pPr>
            <a:lvl9pPr marL="3854450" indent="-228600" algn="l" rtl="0" eaLnBrk="0" fontAlgn="base" hangingPunct="0">
              <a:spcBef>
                <a:spcPct val="20000"/>
              </a:spcBef>
              <a:spcAft>
                <a:spcPct val="0"/>
              </a:spcAft>
              <a:buChar char="»"/>
              <a:defRPr sz="2000">
                <a:solidFill>
                  <a:schemeClr val="tx1"/>
                </a:solidFill>
                <a:latin typeface="R Frutiger Roman" charset="0"/>
              </a:defRPr>
            </a:lvl9pPr>
          </a:lstStyle>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r>
              <a:rPr kumimoji="0" lang="fr-FR" sz="2000" b="0" i="0" u="none" strike="noStrike" kern="1200" cap="none" spc="0" normalizeH="0" baseline="0" noProof="0" dirty="0">
                <a:ln>
                  <a:noFill/>
                </a:ln>
                <a:solidFill>
                  <a:srgbClr val="000000"/>
                </a:solidFill>
                <a:effectLst/>
                <a:uLnTx/>
                <a:uFillTx/>
                <a:latin typeface="Times New Roman" pitchFamily="18" charset="0"/>
                <a:ea typeface="+mn-ea"/>
                <a:cs typeface="+mn-cs"/>
              </a:rPr>
              <a:t>mots de passe composés si possible de 12 caractères de type différent (majuscules, minuscules, chiffres, caractères spéciaux) n’ayant aucun lien avec vous (nom, date de naissance…) et ne figurant pas dans le dictionnaire</a:t>
            </a: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endParaRPr kumimoji="0" lang="fr-FR" sz="20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0" marR="0" lvl="0" indent="0" algn="l"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r>
              <a:rPr kumimoji="0" lang="fr-FR" sz="2000" b="0" i="0" u="none" strike="noStrike" kern="1200" cap="none" spc="0" normalizeH="0" baseline="0" noProof="0" dirty="0">
                <a:ln>
                  <a:noFill/>
                </a:ln>
                <a:solidFill>
                  <a:srgbClr val="000000"/>
                </a:solidFill>
                <a:effectLst/>
                <a:uLnTx/>
                <a:uFillTx/>
                <a:latin typeface="Arial"/>
                <a:ea typeface="+mn-ea"/>
                <a:cs typeface="+mn-cs"/>
              </a:rPr>
              <a:t>La méthode phonétique : « J’ai acheté 5 CDs pour cent euros cet après-midi » :</a:t>
            </a: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r>
              <a:rPr kumimoji="0" lang="fr-FR" sz="2000" b="1" i="0" u="none" strike="noStrike" kern="1200" cap="none" spc="0" normalizeH="0" baseline="0" noProof="0" dirty="0">
                <a:ln>
                  <a:noFill/>
                </a:ln>
                <a:solidFill>
                  <a:srgbClr val="FF0000"/>
                </a:solidFill>
                <a:effectLst/>
                <a:uLnTx/>
                <a:uFillTx/>
                <a:latin typeface="Arial"/>
                <a:ea typeface="+mn-ea"/>
                <a:cs typeface="+mn-cs"/>
              </a:rPr>
              <a:t>ght5CDs%E7am</a:t>
            </a: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r>
              <a:rPr kumimoji="0" lang="fr-FR" sz="2000" b="0" i="0" u="none" strike="noStrike" kern="1200" cap="none" spc="0" normalizeH="0" baseline="0" noProof="0" dirty="0">
                <a:ln>
                  <a:noFill/>
                </a:ln>
                <a:solidFill>
                  <a:srgbClr val="000000"/>
                </a:solidFill>
                <a:effectLst/>
                <a:uLnTx/>
                <a:uFillTx/>
                <a:latin typeface="Arial"/>
                <a:ea typeface="+mn-ea"/>
                <a:cs typeface="+mn-cs"/>
              </a:rPr>
              <a:t>La méthode des premières lettres : « Allons enfants de la patrie, le jour de gloire est arrivé » : </a:t>
            </a: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r>
              <a:rPr kumimoji="0" lang="fr-FR" sz="2000" b="1" i="0" u="none" strike="noStrike" kern="1200" cap="none" spc="0" normalizeH="0" baseline="0" noProof="0" dirty="0">
                <a:ln>
                  <a:noFill/>
                </a:ln>
                <a:solidFill>
                  <a:srgbClr val="FF0000"/>
                </a:solidFill>
                <a:effectLst/>
                <a:uLnTx/>
                <a:uFillTx/>
                <a:latin typeface="Arial"/>
                <a:ea typeface="+mn-ea"/>
                <a:cs typeface="+mn-cs"/>
              </a:rPr>
              <a:t>aE2lP,lJ2Géa!</a:t>
            </a: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endParaRPr kumimoji="0" lang="fr-FR" sz="2000" b="1" i="0" u="none" strike="noStrike" kern="1200" cap="none" spc="0" normalizeH="0" baseline="0" noProof="0" dirty="0">
              <a:ln>
                <a:noFill/>
              </a:ln>
              <a:solidFill>
                <a:srgbClr val="FF0000"/>
              </a:solidFill>
              <a:effectLst/>
              <a:uLnTx/>
              <a:uFillTx/>
              <a:latin typeface="Arial"/>
              <a:ea typeface="+mn-ea"/>
              <a:cs typeface="+mn-cs"/>
            </a:endParaRP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r>
              <a:rPr kumimoji="0" lang="fr-FR" sz="2000" b="0" i="0" u="none" strike="noStrike" kern="0" cap="none" spc="0" normalizeH="0" baseline="0" noProof="0" dirty="0">
                <a:ln>
                  <a:noFill/>
                </a:ln>
                <a:solidFill>
                  <a:srgbClr val="000000"/>
                </a:solidFill>
                <a:effectLst/>
                <a:uLnTx/>
                <a:uFillTx/>
                <a:latin typeface="Arial"/>
                <a:ea typeface="+mn-ea"/>
                <a:cs typeface="+mn-cs"/>
              </a:rPr>
              <a:t>Le mot de passe est </a:t>
            </a:r>
            <a:r>
              <a:rPr kumimoji="0" lang="fr-FR" sz="2000" b="1" i="0" u="none" strike="noStrike" kern="0" cap="none" spc="0" normalizeH="0" baseline="0" noProof="0" dirty="0">
                <a:ln>
                  <a:noFill/>
                </a:ln>
                <a:solidFill>
                  <a:srgbClr val="FF0000"/>
                </a:solidFill>
                <a:effectLst/>
                <a:uLnTx/>
                <a:uFillTx/>
                <a:latin typeface="Arial"/>
                <a:ea typeface="+mn-ea"/>
                <a:cs typeface="+mn-cs"/>
              </a:rPr>
              <a:t>unique</a:t>
            </a:r>
            <a:r>
              <a:rPr kumimoji="0" lang="fr-FR" sz="2000" b="0" i="0" u="none" strike="noStrike" kern="0" cap="none" spc="0" normalizeH="0" baseline="0" noProof="0" dirty="0">
                <a:ln>
                  <a:noFill/>
                </a:ln>
                <a:solidFill>
                  <a:srgbClr val="FF0000"/>
                </a:solidFill>
                <a:effectLst/>
                <a:uLnTx/>
                <a:uFillTx/>
                <a:latin typeface="Arial"/>
                <a:ea typeface="+mn-ea"/>
                <a:cs typeface="+mn-cs"/>
              </a:rPr>
              <a:t> </a:t>
            </a:r>
            <a:r>
              <a:rPr kumimoji="0" lang="fr-FR" sz="2000" b="0" i="0" u="none" strike="noStrike" kern="0" cap="none" spc="0" normalizeH="0" baseline="0" noProof="0" dirty="0">
                <a:ln>
                  <a:noFill/>
                </a:ln>
                <a:solidFill>
                  <a:srgbClr val="000000"/>
                </a:solidFill>
                <a:effectLst/>
                <a:uLnTx/>
                <a:uFillTx/>
                <a:latin typeface="Arial"/>
                <a:ea typeface="+mn-ea"/>
                <a:cs typeface="+mn-cs"/>
              </a:rPr>
              <a:t>pour chaque service</a:t>
            </a: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r>
              <a:rPr kumimoji="0" lang="fr-FR" sz="2000" b="0" i="0" u="none" strike="noStrike" kern="0" cap="none" spc="0" normalizeH="0" baseline="0" noProof="0" dirty="0">
                <a:ln>
                  <a:noFill/>
                </a:ln>
                <a:solidFill>
                  <a:srgbClr val="FF0000"/>
                </a:solidFill>
                <a:effectLst/>
                <a:uLnTx/>
                <a:uFillTx/>
                <a:latin typeface="Arial"/>
                <a:ea typeface="+mn-ea"/>
                <a:cs typeface="+mn-cs"/>
              </a:rPr>
              <a:t>margarettatcheris110%SEXY</a:t>
            </a:r>
            <a:r>
              <a:rPr kumimoji="0" lang="fr-FR" sz="2000" b="0" i="0" u="none" strike="noStrike" kern="0" cap="none" spc="0" normalizeH="0" baseline="0" noProof="0" dirty="0">
                <a:ln>
                  <a:noFill/>
                </a:ln>
                <a:solidFill>
                  <a:srgbClr val="000000"/>
                </a:solidFill>
                <a:effectLst/>
                <a:uLnTx/>
                <a:uFillTx/>
                <a:latin typeface="Arial"/>
                <a:ea typeface="+mn-ea"/>
                <a:cs typeface="+mn-cs"/>
              </a:rPr>
              <a:t>  (Edward </a:t>
            </a:r>
            <a:r>
              <a:rPr kumimoji="0" lang="fr-FR" sz="2000" b="0" i="0" u="none" strike="noStrike" kern="0" cap="none" spc="0" normalizeH="0" baseline="0" noProof="0" dirty="0" err="1">
                <a:ln>
                  <a:noFill/>
                </a:ln>
                <a:solidFill>
                  <a:srgbClr val="000000"/>
                </a:solidFill>
                <a:effectLst/>
                <a:uLnTx/>
                <a:uFillTx/>
                <a:latin typeface="Arial"/>
                <a:ea typeface="+mn-ea"/>
                <a:cs typeface="+mn-cs"/>
              </a:rPr>
              <a:t>Snowden</a:t>
            </a:r>
            <a:r>
              <a:rPr kumimoji="0" lang="fr-FR" sz="2000" b="0" i="0" u="none" strike="noStrike" kern="0" cap="none" spc="0" normalizeH="0" baseline="0" noProof="0" dirty="0">
                <a:ln>
                  <a:noFill/>
                </a:ln>
                <a:solidFill>
                  <a:srgbClr val="000000"/>
                </a:solidFill>
                <a:effectLst/>
                <a:uLnTx/>
                <a:uFillTx/>
                <a:latin typeface="Arial"/>
                <a:ea typeface="+mn-ea"/>
                <a:cs typeface="+mn-cs"/>
              </a:rPr>
              <a:t>)</a:t>
            </a: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endParaRPr kumimoji="0" lang="fr-FR"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r>
              <a:rPr kumimoji="0" lang="fr-FR" sz="2000" b="0" i="0" u="none" strike="noStrike" kern="0" cap="none" spc="0" normalizeH="0" baseline="0" noProof="0" dirty="0">
                <a:ln>
                  <a:noFill/>
                </a:ln>
                <a:solidFill>
                  <a:srgbClr val="000000"/>
                </a:solidFill>
                <a:effectLst/>
                <a:uLnTx/>
                <a:uFillTx/>
                <a:latin typeface="Arial"/>
                <a:ea typeface="+mn-ea"/>
                <a:cs typeface="+mn-cs"/>
              </a:rPr>
              <a:t>Possibilité de </a:t>
            </a:r>
            <a:r>
              <a:rPr lang="fr-FR" sz="2000" kern="0" dirty="0">
                <a:solidFill>
                  <a:srgbClr val="000000"/>
                </a:solidFill>
                <a:latin typeface="Arial"/>
              </a:rPr>
              <a:t>stockage </a:t>
            </a:r>
            <a:r>
              <a:rPr kumimoji="0" lang="fr-FR" sz="2000" b="0" i="0" u="none" strike="noStrike" kern="0" cap="none" spc="0" normalizeH="0" baseline="0" noProof="0" dirty="0">
                <a:ln>
                  <a:noFill/>
                </a:ln>
                <a:solidFill>
                  <a:srgbClr val="000000"/>
                </a:solidFill>
                <a:effectLst/>
                <a:uLnTx/>
                <a:uFillTx/>
                <a:latin typeface="Arial"/>
                <a:ea typeface="+mn-ea"/>
                <a:cs typeface="+mn-cs"/>
              </a:rPr>
              <a:t>des mots de passe : </a:t>
            </a: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r>
              <a:rPr kumimoji="0" lang="fr-FR" sz="2000" b="0" i="0" u="none" strike="noStrike" kern="0" cap="none" spc="0" normalizeH="0" baseline="0" noProof="0" dirty="0">
                <a:ln>
                  <a:noFill/>
                </a:ln>
                <a:solidFill>
                  <a:srgbClr val="000000"/>
                </a:solidFill>
                <a:effectLst/>
                <a:uLnTx/>
                <a:uFillTx/>
                <a:latin typeface="Arial"/>
                <a:ea typeface="+mn-ea"/>
                <a:cs typeface="+mn-cs"/>
              </a:rPr>
              <a:t>- </a:t>
            </a:r>
            <a:r>
              <a:rPr lang="fr-FR" sz="2000" kern="0" dirty="0">
                <a:solidFill>
                  <a:srgbClr val="000000"/>
                </a:solidFill>
                <a:latin typeface="Arial"/>
              </a:rPr>
              <a:t>Logiciel VERACRYPT (fichier TXT chiffré) </a:t>
            </a:r>
          </a:p>
          <a:p>
            <a:pPr marL="0" marR="0" lvl="0" indent="0" algn="ctr" defTabSz="914400" rtl="0" eaLnBrk="0" fontAlgn="base" latinLnBrk="0" hangingPunct="0">
              <a:lnSpc>
                <a:spcPct val="100000"/>
              </a:lnSpc>
              <a:spcBef>
                <a:spcPct val="20000"/>
              </a:spcBef>
              <a:spcAft>
                <a:spcPct val="0"/>
              </a:spcAft>
              <a:buClr>
                <a:srgbClr val="0F21A3"/>
              </a:buClr>
              <a:buSzPct val="75000"/>
              <a:buFont typeface="Wingdings" pitchFamily="2" charset="2"/>
              <a:buNone/>
              <a:tabLst/>
              <a:defRPr/>
            </a:pPr>
            <a:r>
              <a:rPr lang="fr-FR" sz="2000" kern="0" dirty="0">
                <a:solidFill>
                  <a:srgbClr val="000000"/>
                </a:solidFill>
                <a:latin typeface="Arial"/>
              </a:rPr>
              <a:t>- Logiciel </a:t>
            </a:r>
            <a:r>
              <a:rPr lang="fr-FR" sz="2000" kern="0" dirty="0" err="1">
                <a:solidFill>
                  <a:srgbClr val="000000"/>
                </a:solidFill>
                <a:latin typeface="Arial"/>
              </a:rPr>
              <a:t>Keepass</a:t>
            </a:r>
            <a:endParaRPr lang="fr-FR" sz="2000" kern="0" dirty="0">
              <a:solidFill>
                <a:srgbClr val="000000"/>
              </a:solidFill>
              <a:latin typeface="Arial"/>
            </a:endParaRPr>
          </a:p>
        </p:txBody>
      </p:sp>
      <p:sp>
        <p:nvSpPr>
          <p:cNvPr id="2" name="Espace réservé du numéro de diapositive 1">
            <a:extLst>
              <a:ext uri="{FF2B5EF4-FFF2-40B4-BE49-F238E27FC236}">
                <a16:creationId xmlns:a16="http://schemas.microsoft.com/office/drawing/2014/main" id="{B039944D-0929-41A3-9915-0BDEBAA143D0}"/>
              </a:ext>
            </a:extLst>
          </p:cNvPr>
          <p:cNvSpPr>
            <a:spLocks noGrp="1"/>
          </p:cNvSpPr>
          <p:nvPr>
            <p:ph type="sldNum" sz="quarter" idx="12"/>
          </p:nvPr>
        </p:nvSpPr>
        <p:spPr/>
        <p:txBody>
          <a:bodyPr/>
          <a:lstStyle/>
          <a:p>
            <a:fld id="{FA84A37A-AFC2-4A01-80A1-FC20F2C0D5BB}" type="slidenum">
              <a:rPr lang="en-US" smtClean="0"/>
              <a:pPr/>
              <a:t>23</a:t>
            </a:fld>
            <a:endParaRPr lang="en-US" dirty="0"/>
          </a:p>
        </p:txBody>
      </p:sp>
    </p:spTree>
    <p:extLst>
      <p:ext uri="{BB962C8B-B14F-4D97-AF65-F5344CB8AC3E}">
        <p14:creationId xmlns:p14="http://schemas.microsoft.com/office/powerpoint/2010/main" val="15699394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38915"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8"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a:solidFill>
                  <a:schemeClr val="tx1"/>
                </a:solidFill>
                <a:effectLst/>
              </a:rPr>
              <a:t>Sécurité des Systèmes d’Information</a:t>
            </a:r>
          </a:p>
        </p:txBody>
      </p:sp>
      <p:sp>
        <p:nvSpPr>
          <p:cNvPr id="9" name="Text Box 1"/>
          <p:cNvSpPr txBox="1">
            <a:spLocks noChangeArrowheads="1"/>
          </p:cNvSpPr>
          <p:nvPr/>
        </p:nvSpPr>
        <p:spPr bwMode="auto">
          <a:xfrm>
            <a:off x="468313" y="549275"/>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lgn="ctr">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a:spcBef>
                <a:spcPct val="0"/>
              </a:spcBef>
              <a:buClr>
                <a:srgbClr val="CC0000"/>
              </a:buClr>
              <a:defRPr/>
            </a:pPr>
            <a:r>
              <a:rPr lang="en-GB" altLang="fr-FR" sz="4400" dirty="0">
                <a:solidFill>
                  <a:srgbClr val="FF0000"/>
                </a:solidFill>
                <a:effectLst>
                  <a:outerShdw blurRad="38100" dist="38100" dir="2700000" algn="tl">
                    <a:srgbClr val="C0C0C0"/>
                  </a:outerShdw>
                </a:effectLst>
                <a:latin typeface="Batang" pitchFamily="18" charset="-127"/>
                <a:ea typeface="Batang" pitchFamily="18" charset="-127"/>
                <a:cs typeface="Lucida Sans Unicode" pitchFamily="34" charset="0"/>
              </a:rPr>
              <a:t>Commandement N°6</a:t>
            </a:r>
          </a:p>
        </p:txBody>
      </p:sp>
      <p:sp>
        <p:nvSpPr>
          <p:cNvPr id="45063" name="Text Box 2"/>
          <p:cNvSpPr txBox="1">
            <a:spLocks noChangeArrowheads="1"/>
          </p:cNvSpPr>
          <p:nvPr/>
        </p:nvSpPr>
        <p:spPr bwMode="auto">
          <a:xfrm>
            <a:off x="457200" y="1557338"/>
            <a:ext cx="7859713" cy="935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22263" indent="-322263" algn="ctr" eaLnBrk="0" hangingPunct="0">
              <a:spcBef>
                <a:spcPct val="20000"/>
              </a:spcBef>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9pPr>
          </a:lstStyle>
          <a:p>
            <a:pPr algn="just" eaLnBrk="1" hangingPunct="1">
              <a:lnSpc>
                <a:spcPct val="90000"/>
              </a:lnSpc>
              <a:spcBef>
                <a:spcPts val="500"/>
              </a:spcBef>
            </a:pPr>
            <a:r>
              <a:rPr lang="en-GB" altLang="fr-FR" sz="3600">
                <a:solidFill>
                  <a:srgbClr val="000000"/>
                </a:solidFill>
                <a:latin typeface="Arial" pitchFamily="34" charset="0"/>
                <a:cs typeface="Lucida Sans Unicode" pitchFamily="34" charset="0"/>
              </a:rPr>
              <a:t>	</a:t>
            </a:r>
            <a:r>
              <a:rPr lang="en-GB" altLang="fr-FR" sz="2000">
                <a:solidFill>
                  <a:srgbClr val="7F7F7F"/>
                </a:solidFill>
                <a:latin typeface="Batang" pitchFamily="18" charset="-127"/>
                <a:ea typeface="Batang" pitchFamily="18" charset="-127"/>
                <a:cs typeface="Microsoft Uighur" pitchFamily="2" charset="-78"/>
              </a:rPr>
              <a:t>Verrouillez votre session de travail lorsque vous quittez momentanément votre poste de travail.</a:t>
            </a:r>
          </a:p>
        </p:txBody>
      </p:sp>
      <p:pic>
        <p:nvPicPr>
          <p:cNvPr id="4506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649537"/>
            <a:ext cx="4321175" cy="332705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 name="Picture 3" descr="WinL">
            <a:extLst>
              <a:ext uri="{FF2B5EF4-FFF2-40B4-BE49-F238E27FC236}">
                <a16:creationId xmlns:a16="http://schemas.microsoft.com/office/drawing/2014/main" id="{82EEC1E4-D92C-4C15-86A0-4637EF3307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479" y="2772989"/>
            <a:ext cx="3641291" cy="324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74603" y="6068990"/>
            <a:ext cx="8158360" cy="461665"/>
          </a:xfrm>
          <a:prstGeom prst="rect">
            <a:avLst/>
          </a:prstGeom>
        </p:spPr>
        <p:txBody>
          <a:bodyPr wrap="square">
            <a:spAutoFit/>
          </a:bodyPr>
          <a:lstStyle/>
          <a:p>
            <a:pPr lvl="0" algn="ctr"/>
            <a:r>
              <a:rPr lang="fr-FR" altLang="fr-FR" sz="2400" b="1" dirty="0">
                <a:solidFill>
                  <a:srgbClr val="FF0000"/>
                </a:solidFill>
                <a:latin typeface="Georgia" panose="02040502050405020303" pitchFamily="18" charset="0"/>
                <a:cs typeface="+mn-cs"/>
              </a:rPr>
              <a:t>Afin d’éviter les accès et les actions non désirés.</a:t>
            </a:r>
          </a:p>
        </p:txBody>
      </p:sp>
      <p:sp>
        <p:nvSpPr>
          <p:cNvPr id="3" name="Espace réservé du numéro de diapositive 2">
            <a:extLst>
              <a:ext uri="{FF2B5EF4-FFF2-40B4-BE49-F238E27FC236}">
                <a16:creationId xmlns:a16="http://schemas.microsoft.com/office/drawing/2014/main" id="{633F42F8-8F32-4BA8-A4F4-60339AA04F4B}"/>
              </a:ext>
            </a:extLst>
          </p:cNvPr>
          <p:cNvSpPr>
            <a:spLocks noGrp="1"/>
          </p:cNvSpPr>
          <p:nvPr>
            <p:ph type="sldNum" sz="quarter" idx="12"/>
          </p:nvPr>
        </p:nvSpPr>
        <p:spPr/>
        <p:txBody>
          <a:bodyPr/>
          <a:lstStyle/>
          <a:p>
            <a:fld id="{FA84A37A-AFC2-4A01-80A1-FC20F2C0D5BB}" type="slidenum">
              <a:rPr lang="en-US" smtClean="0"/>
              <a:pPr/>
              <a:t>24</a:t>
            </a:fld>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39939"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a:solidFill>
                  <a:schemeClr val="tx1"/>
                </a:solidFill>
                <a:effectLst/>
              </a:rPr>
              <a:t>Sécurité des Systèmes d’Information</a:t>
            </a:r>
          </a:p>
        </p:txBody>
      </p:sp>
      <p:sp>
        <p:nvSpPr>
          <p:cNvPr id="8" name="Text Box 1"/>
          <p:cNvSpPr txBox="1">
            <a:spLocks noChangeArrowheads="1"/>
          </p:cNvSpPr>
          <p:nvPr/>
        </p:nvSpPr>
        <p:spPr bwMode="auto">
          <a:xfrm>
            <a:off x="468313" y="476250"/>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lgn="ctr">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a:spcBef>
                <a:spcPct val="0"/>
              </a:spcBef>
              <a:buClr>
                <a:srgbClr val="CC0000"/>
              </a:buClr>
              <a:buFont typeface="Bookman Old Style" pitchFamily="18" charset="0"/>
              <a:buNone/>
              <a:defRPr/>
            </a:pPr>
            <a:r>
              <a:rPr lang="en-GB" altLang="fr-FR" sz="4400" dirty="0">
                <a:solidFill>
                  <a:srgbClr val="FF0000"/>
                </a:solidFill>
                <a:effectLst>
                  <a:outerShdw blurRad="38100" dist="38100" dir="2700000" algn="tl">
                    <a:srgbClr val="C0C0C0"/>
                  </a:outerShdw>
                </a:effectLst>
                <a:latin typeface="Batang" pitchFamily="18" charset="-127"/>
                <a:ea typeface="Batang" pitchFamily="18" charset="-127"/>
                <a:cs typeface="Lucida Sans Unicode" pitchFamily="34" charset="0"/>
              </a:rPr>
              <a:t>Commandement N°7</a:t>
            </a:r>
          </a:p>
        </p:txBody>
      </p:sp>
      <p:sp>
        <p:nvSpPr>
          <p:cNvPr id="46087" name="Text Box 2"/>
          <p:cNvSpPr txBox="1">
            <a:spLocks noChangeArrowheads="1"/>
          </p:cNvSpPr>
          <p:nvPr/>
        </p:nvSpPr>
        <p:spPr bwMode="auto">
          <a:xfrm>
            <a:off x="323850" y="1341438"/>
            <a:ext cx="7993063" cy="96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22263" indent="-322263" algn="ctr" eaLnBrk="0" hangingPunct="0">
              <a:spcBef>
                <a:spcPct val="20000"/>
              </a:spcBef>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9pPr>
          </a:lstStyle>
          <a:p>
            <a:pPr algn="just" eaLnBrk="1" hangingPunct="1">
              <a:lnSpc>
                <a:spcPct val="90000"/>
              </a:lnSpc>
              <a:spcBef>
                <a:spcPts val="500"/>
              </a:spcBef>
            </a:pPr>
            <a:r>
              <a:rPr lang="en-GB" altLang="fr-FR" sz="3600">
                <a:solidFill>
                  <a:srgbClr val="000000"/>
                </a:solidFill>
                <a:latin typeface="Arial" pitchFamily="34" charset="0"/>
                <a:cs typeface="Lucida Sans Unicode" pitchFamily="34" charset="0"/>
              </a:rPr>
              <a:t>	</a:t>
            </a:r>
            <a:r>
              <a:rPr lang="en-GB" altLang="fr-FR" sz="2000">
                <a:solidFill>
                  <a:srgbClr val="7F7F7F"/>
                </a:solidFill>
                <a:latin typeface="Batang" pitchFamily="18" charset="-127"/>
                <a:ea typeface="Batang" pitchFamily="18" charset="-127"/>
                <a:cs typeface="Microsoft Uighur" pitchFamily="2" charset="-78"/>
              </a:rPr>
              <a:t>Ne communiquez votre adresse mail professionnelle qu’à des personnes de confiance.</a:t>
            </a:r>
          </a:p>
        </p:txBody>
      </p:sp>
      <p:pic>
        <p:nvPicPr>
          <p:cNvPr id="4608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8538" y="2320925"/>
            <a:ext cx="4391025" cy="42037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Espace réservé du numéro de diapositive 1">
            <a:extLst>
              <a:ext uri="{FF2B5EF4-FFF2-40B4-BE49-F238E27FC236}">
                <a16:creationId xmlns:a16="http://schemas.microsoft.com/office/drawing/2014/main" id="{326C9E01-11A7-465E-98CE-85B0A4DDFE9D}"/>
              </a:ext>
            </a:extLst>
          </p:cNvPr>
          <p:cNvSpPr>
            <a:spLocks noGrp="1"/>
          </p:cNvSpPr>
          <p:nvPr>
            <p:ph type="sldNum" sz="quarter" idx="12"/>
          </p:nvPr>
        </p:nvSpPr>
        <p:spPr/>
        <p:txBody>
          <a:bodyPr/>
          <a:lstStyle/>
          <a:p>
            <a:fld id="{FA84A37A-AFC2-4A01-80A1-FC20F2C0D5BB}" type="slidenum">
              <a:rPr lang="en-US" smtClean="0"/>
              <a:pPr/>
              <a:t>25</a:t>
            </a:fld>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40963"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a:solidFill>
                  <a:schemeClr val="tx1"/>
                </a:solidFill>
                <a:effectLst/>
              </a:rPr>
              <a:t>Sécurité des Systèmes d’Information</a:t>
            </a:r>
          </a:p>
        </p:txBody>
      </p:sp>
      <p:sp>
        <p:nvSpPr>
          <p:cNvPr id="8" name="Text Box 1"/>
          <p:cNvSpPr txBox="1">
            <a:spLocks noChangeArrowheads="1"/>
          </p:cNvSpPr>
          <p:nvPr/>
        </p:nvSpPr>
        <p:spPr bwMode="auto">
          <a:xfrm>
            <a:off x="457200" y="620713"/>
            <a:ext cx="8229600" cy="796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lgn="ctr">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a:spcBef>
                <a:spcPct val="0"/>
              </a:spcBef>
              <a:buClr>
                <a:srgbClr val="CC0000"/>
              </a:buClr>
              <a:defRPr/>
            </a:pPr>
            <a:r>
              <a:rPr lang="en-GB" altLang="fr-FR" sz="4400" dirty="0">
                <a:solidFill>
                  <a:srgbClr val="FF0000"/>
                </a:solidFill>
                <a:effectLst>
                  <a:outerShdw blurRad="38100" dist="38100" dir="2700000" algn="tl">
                    <a:srgbClr val="C0C0C0"/>
                  </a:outerShdw>
                </a:effectLst>
                <a:latin typeface="Batang" pitchFamily="18" charset="-127"/>
                <a:ea typeface="Batang" pitchFamily="18" charset="-127"/>
                <a:cs typeface="Lucida Sans Unicode" pitchFamily="34" charset="0"/>
              </a:rPr>
              <a:t>Commandement N°8</a:t>
            </a:r>
          </a:p>
        </p:txBody>
      </p:sp>
      <p:sp>
        <p:nvSpPr>
          <p:cNvPr id="47111" name="Text Box 2"/>
          <p:cNvSpPr txBox="1">
            <a:spLocks noChangeArrowheads="1"/>
          </p:cNvSpPr>
          <p:nvPr/>
        </p:nvSpPr>
        <p:spPr bwMode="auto">
          <a:xfrm>
            <a:off x="468313" y="1417638"/>
            <a:ext cx="7775575" cy="1008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22263" indent="-322263" algn="ctr" eaLnBrk="0" hangingPunct="0">
              <a:spcBef>
                <a:spcPct val="20000"/>
              </a:spcBef>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9pPr>
          </a:lstStyle>
          <a:p>
            <a:pPr algn="just" eaLnBrk="1" hangingPunct="1">
              <a:spcBef>
                <a:spcPts val="900"/>
              </a:spcBef>
            </a:pPr>
            <a:r>
              <a:rPr lang="en-GB" altLang="fr-FR" sz="2000" dirty="0">
                <a:solidFill>
                  <a:srgbClr val="000000"/>
                </a:solidFill>
                <a:latin typeface="Batang" pitchFamily="18" charset="-127"/>
                <a:ea typeface="Batang" pitchFamily="18" charset="-127"/>
                <a:cs typeface="Lucida Sans Unicode" pitchFamily="34" charset="0"/>
              </a:rPr>
              <a:t>	</a:t>
            </a:r>
            <a:r>
              <a:rPr lang="en-GB" altLang="fr-FR" sz="2000" dirty="0" err="1">
                <a:solidFill>
                  <a:srgbClr val="7F7F7F"/>
                </a:solidFill>
                <a:latin typeface="Batang" pitchFamily="18" charset="-127"/>
                <a:ea typeface="Batang" pitchFamily="18" charset="-127"/>
                <a:cs typeface="Microsoft Uighur" pitchFamily="2" charset="-78"/>
              </a:rPr>
              <a:t>Soyez</a:t>
            </a:r>
            <a:r>
              <a:rPr lang="en-GB" altLang="fr-FR" sz="2000" dirty="0">
                <a:solidFill>
                  <a:srgbClr val="7F7F7F"/>
                </a:solidFill>
                <a:latin typeface="Batang" pitchFamily="18" charset="-127"/>
                <a:ea typeface="Batang" pitchFamily="18" charset="-127"/>
                <a:cs typeface="Microsoft Uighur" pitchFamily="2" charset="-78"/>
              </a:rPr>
              <a:t> vigilant avec les mails </a:t>
            </a:r>
            <a:r>
              <a:rPr lang="en-GB" altLang="fr-FR" sz="2000" dirty="0" err="1">
                <a:solidFill>
                  <a:srgbClr val="7F7F7F"/>
                </a:solidFill>
                <a:latin typeface="Batang" pitchFamily="18" charset="-127"/>
                <a:ea typeface="Batang" pitchFamily="18" charset="-127"/>
                <a:cs typeface="Microsoft Uighur" pitchFamily="2" charset="-78"/>
              </a:rPr>
              <a:t>que</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vous</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recevez</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Vérifiez</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l’expéditeur</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cliquez</a:t>
            </a:r>
            <a:r>
              <a:rPr lang="en-GB" altLang="fr-FR" sz="2000" dirty="0">
                <a:solidFill>
                  <a:srgbClr val="7F7F7F"/>
                </a:solidFill>
                <a:latin typeface="Batang" pitchFamily="18" charset="-127"/>
                <a:ea typeface="Batang" pitchFamily="18" charset="-127"/>
                <a:cs typeface="Microsoft Uighur" pitchFamily="2" charset="-78"/>
              </a:rPr>
              <a:t> avec prudence </a:t>
            </a:r>
            <a:r>
              <a:rPr lang="en-GB" altLang="fr-FR" sz="2000" dirty="0" err="1">
                <a:solidFill>
                  <a:srgbClr val="7F7F7F"/>
                </a:solidFill>
                <a:latin typeface="Batang" pitchFamily="18" charset="-127"/>
                <a:ea typeface="Batang" pitchFamily="18" charset="-127"/>
                <a:cs typeface="Microsoft Uighur" pitchFamily="2" charset="-78"/>
              </a:rPr>
              <a:t>sur</a:t>
            </a:r>
            <a:r>
              <a:rPr lang="en-GB" altLang="fr-FR" sz="2000" dirty="0">
                <a:solidFill>
                  <a:srgbClr val="7F7F7F"/>
                </a:solidFill>
                <a:latin typeface="Batang" pitchFamily="18" charset="-127"/>
                <a:ea typeface="Batang" pitchFamily="18" charset="-127"/>
                <a:cs typeface="Microsoft Uighur" pitchFamily="2" charset="-78"/>
              </a:rPr>
              <a:t> les liens et </a:t>
            </a:r>
            <a:r>
              <a:rPr lang="en-GB" altLang="fr-FR" sz="2000" dirty="0" err="1">
                <a:solidFill>
                  <a:srgbClr val="7F7F7F"/>
                </a:solidFill>
                <a:latin typeface="Batang" pitchFamily="18" charset="-127"/>
                <a:ea typeface="Batang" pitchFamily="18" charset="-127"/>
                <a:cs typeface="Microsoft Uighur" pitchFamily="2" charset="-78"/>
              </a:rPr>
              <a:t>ouvrez</a:t>
            </a:r>
            <a:r>
              <a:rPr lang="en-GB" altLang="fr-FR" sz="2000" dirty="0">
                <a:solidFill>
                  <a:srgbClr val="7F7F7F"/>
                </a:solidFill>
                <a:latin typeface="Batang" pitchFamily="18" charset="-127"/>
                <a:ea typeface="Batang" pitchFamily="18" charset="-127"/>
                <a:cs typeface="Microsoft Uighur" pitchFamily="2" charset="-78"/>
              </a:rPr>
              <a:t> avec </a:t>
            </a:r>
            <a:r>
              <a:rPr lang="en-GB" altLang="fr-FR" sz="2000" dirty="0" err="1">
                <a:solidFill>
                  <a:srgbClr val="7F7F7F"/>
                </a:solidFill>
                <a:latin typeface="Batang" pitchFamily="18" charset="-127"/>
                <a:ea typeface="Batang" pitchFamily="18" charset="-127"/>
                <a:cs typeface="Microsoft Uighur" pitchFamily="2" charset="-78"/>
              </a:rPr>
              <a:t>discernement</a:t>
            </a:r>
            <a:r>
              <a:rPr lang="en-GB" altLang="fr-FR" sz="2000" dirty="0">
                <a:solidFill>
                  <a:srgbClr val="7F7F7F"/>
                </a:solidFill>
                <a:latin typeface="Batang" pitchFamily="18" charset="-127"/>
                <a:ea typeface="Batang" pitchFamily="18" charset="-127"/>
                <a:cs typeface="Microsoft Uighur" pitchFamily="2" charset="-78"/>
              </a:rPr>
              <a:t> les </a:t>
            </a:r>
            <a:r>
              <a:rPr lang="en-GB" altLang="fr-FR" sz="2000" dirty="0" err="1">
                <a:solidFill>
                  <a:srgbClr val="7F7F7F"/>
                </a:solidFill>
                <a:latin typeface="Batang" pitchFamily="18" charset="-127"/>
                <a:ea typeface="Batang" pitchFamily="18" charset="-127"/>
                <a:cs typeface="Microsoft Uighur" pitchFamily="2" charset="-78"/>
              </a:rPr>
              <a:t>pièces</a:t>
            </a:r>
            <a:r>
              <a:rPr lang="en-GB" altLang="fr-FR" sz="2000" dirty="0">
                <a:solidFill>
                  <a:srgbClr val="7F7F7F"/>
                </a:solidFill>
                <a:latin typeface="Batang" pitchFamily="18" charset="-127"/>
                <a:ea typeface="Batang" pitchFamily="18" charset="-127"/>
                <a:cs typeface="Microsoft Uighur" pitchFamily="2" charset="-78"/>
              </a:rPr>
              <a:t> </a:t>
            </a:r>
            <a:r>
              <a:rPr lang="en-GB" altLang="fr-FR" sz="2000" dirty="0" err="1">
                <a:solidFill>
                  <a:srgbClr val="7F7F7F"/>
                </a:solidFill>
                <a:latin typeface="Batang" pitchFamily="18" charset="-127"/>
                <a:ea typeface="Batang" pitchFamily="18" charset="-127"/>
                <a:cs typeface="Microsoft Uighur" pitchFamily="2" charset="-78"/>
              </a:rPr>
              <a:t>jointes</a:t>
            </a:r>
            <a:r>
              <a:rPr lang="en-GB" altLang="fr-FR" sz="2000" dirty="0">
                <a:solidFill>
                  <a:srgbClr val="7F7F7F"/>
                </a:solidFill>
                <a:latin typeface="Batang" pitchFamily="18" charset="-127"/>
                <a:ea typeface="Batang" pitchFamily="18" charset="-127"/>
                <a:cs typeface="Microsoft Uighur" pitchFamily="2" charset="-78"/>
              </a:rPr>
              <a:t>. </a:t>
            </a:r>
          </a:p>
        </p:txBody>
      </p:sp>
      <p:pic>
        <p:nvPicPr>
          <p:cNvPr id="47112" name="Picture 3">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412627"/>
            <a:ext cx="3887787" cy="41830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Image 12">
            <a:extLst>
              <a:ext uri="{FF2B5EF4-FFF2-40B4-BE49-F238E27FC236}">
                <a16:creationId xmlns:a16="http://schemas.microsoft.com/office/drawing/2014/main" id="{C87364FB-E708-4D41-91D6-AAA8246BAA80}"/>
              </a:ext>
            </a:extLst>
          </p:cNvPr>
          <p:cNvPicPr>
            <a:picLocks noChangeAspect="1"/>
          </p:cNvPicPr>
          <p:nvPr/>
        </p:nvPicPr>
        <p:blipFill>
          <a:blip r:embed="rId5"/>
          <a:stretch>
            <a:fillRect/>
          </a:stretch>
        </p:blipFill>
        <p:spPr>
          <a:xfrm>
            <a:off x="4752704" y="2412626"/>
            <a:ext cx="4039540" cy="3896693"/>
          </a:xfrm>
          <a:prstGeom prst="rect">
            <a:avLst/>
          </a:prstGeom>
        </p:spPr>
      </p:pic>
      <p:sp>
        <p:nvSpPr>
          <p:cNvPr id="2" name="Espace réservé du numéro de diapositive 1">
            <a:extLst>
              <a:ext uri="{FF2B5EF4-FFF2-40B4-BE49-F238E27FC236}">
                <a16:creationId xmlns:a16="http://schemas.microsoft.com/office/drawing/2014/main" id="{C5C310B7-A6D7-4A88-99D5-831AE08B3C31}"/>
              </a:ext>
            </a:extLst>
          </p:cNvPr>
          <p:cNvSpPr>
            <a:spLocks noGrp="1"/>
          </p:cNvSpPr>
          <p:nvPr>
            <p:ph type="sldNum" sz="quarter" idx="12"/>
          </p:nvPr>
        </p:nvSpPr>
        <p:spPr/>
        <p:txBody>
          <a:bodyPr/>
          <a:lstStyle/>
          <a:p>
            <a:fld id="{FA84A37A-AFC2-4A01-80A1-FC20F2C0D5BB}" type="slidenum">
              <a:rPr lang="en-US" smtClean="0"/>
              <a:pPr/>
              <a:t>26</a:t>
            </a:fld>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45059"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a:solidFill>
                  <a:schemeClr val="tx1"/>
                </a:solidFill>
                <a:effectLst/>
              </a:rPr>
              <a:t>Sécurité des Systèmes d’Information</a:t>
            </a:r>
          </a:p>
        </p:txBody>
      </p:sp>
      <p:sp>
        <p:nvSpPr>
          <p:cNvPr id="8" name="Text Box 1"/>
          <p:cNvSpPr txBox="1">
            <a:spLocks noChangeArrowheads="1"/>
          </p:cNvSpPr>
          <p:nvPr/>
        </p:nvSpPr>
        <p:spPr bwMode="auto">
          <a:xfrm>
            <a:off x="468313" y="549275"/>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lgn="ctr">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a:spcBef>
                <a:spcPct val="0"/>
              </a:spcBef>
              <a:buClr>
                <a:srgbClr val="CC0000"/>
              </a:buClr>
              <a:buFont typeface="Bookman Old Style" pitchFamily="18" charset="0"/>
              <a:buNone/>
              <a:defRPr/>
            </a:pPr>
            <a:r>
              <a:rPr lang="en-GB" altLang="fr-FR" sz="4400" dirty="0">
                <a:solidFill>
                  <a:srgbClr val="FF0000"/>
                </a:solidFill>
                <a:effectLst>
                  <a:outerShdw blurRad="38100" dist="38100" dir="2700000" algn="tl">
                    <a:srgbClr val="C0C0C0"/>
                  </a:outerShdw>
                </a:effectLst>
                <a:latin typeface="Batang" pitchFamily="18" charset="-127"/>
                <a:ea typeface="Batang" pitchFamily="18" charset="-127"/>
                <a:cs typeface="Lucida Sans Unicode" pitchFamily="34" charset="0"/>
              </a:rPr>
              <a:t>Commandement N°9</a:t>
            </a:r>
          </a:p>
        </p:txBody>
      </p:sp>
      <p:sp>
        <p:nvSpPr>
          <p:cNvPr id="52231" name="Text Box 2"/>
          <p:cNvSpPr txBox="1">
            <a:spLocks noChangeArrowheads="1"/>
          </p:cNvSpPr>
          <p:nvPr/>
        </p:nvSpPr>
        <p:spPr bwMode="auto">
          <a:xfrm>
            <a:off x="468313" y="1412875"/>
            <a:ext cx="7632700" cy="1008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22263" indent="-322263" algn="ctr" eaLnBrk="0" hangingPunct="0">
              <a:spcBef>
                <a:spcPct val="20000"/>
              </a:spcBef>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9pPr>
          </a:lstStyle>
          <a:p>
            <a:pPr algn="just" eaLnBrk="1" hangingPunct="1">
              <a:spcBef>
                <a:spcPts val="500"/>
              </a:spcBef>
            </a:pPr>
            <a:r>
              <a:rPr lang="en-GB" altLang="fr-FR" sz="3200">
                <a:solidFill>
                  <a:srgbClr val="000000"/>
                </a:solidFill>
                <a:latin typeface="Arial" pitchFamily="34" charset="0"/>
                <a:cs typeface="Lucida Sans Unicode" pitchFamily="34" charset="0"/>
              </a:rPr>
              <a:t>	</a:t>
            </a:r>
            <a:r>
              <a:rPr lang="en-GB" altLang="fr-FR" sz="2000">
                <a:solidFill>
                  <a:srgbClr val="7F7F7F"/>
                </a:solidFill>
                <a:latin typeface="Batang" pitchFamily="18" charset="-127"/>
                <a:ea typeface="Batang" pitchFamily="18" charset="-127"/>
                <a:cs typeface="Microsoft Uighur" pitchFamily="2" charset="-78"/>
              </a:rPr>
              <a:t>Adaptez les moyens de  transmission en fonction de la sensibilité des informations.</a:t>
            </a:r>
          </a:p>
        </p:txBody>
      </p:sp>
      <p:pic>
        <p:nvPicPr>
          <p:cNvPr id="5223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1125" y="2565400"/>
            <a:ext cx="3997325" cy="39893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2234" name="Picture 6">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l="11429" t="43266" r="13811" b="3162"/>
          <a:stretch>
            <a:fillRect/>
          </a:stretch>
        </p:blipFill>
        <p:spPr bwMode="auto">
          <a:xfrm>
            <a:off x="684213" y="4869159"/>
            <a:ext cx="1958580" cy="1469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35" name="Picture 3">
            <a:hlinkClick r:id="rId4" action="ppaction://hlinkfil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8488" y="3824288"/>
            <a:ext cx="939800"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space réservé du numéro de diapositive 1">
            <a:extLst>
              <a:ext uri="{FF2B5EF4-FFF2-40B4-BE49-F238E27FC236}">
                <a16:creationId xmlns:a16="http://schemas.microsoft.com/office/drawing/2014/main" id="{9A55639E-C72C-425B-BF8F-F011E7AE1C2E}"/>
              </a:ext>
            </a:extLst>
          </p:cNvPr>
          <p:cNvSpPr>
            <a:spLocks noGrp="1"/>
          </p:cNvSpPr>
          <p:nvPr>
            <p:ph type="sldNum" sz="quarter" idx="12"/>
          </p:nvPr>
        </p:nvSpPr>
        <p:spPr/>
        <p:txBody>
          <a:bodyPr/>
          <a:lstStyle/>
          <a:p>
            <a:fld id="{FA84A37A-AFC2-4A01-80A1-FC20F2C0D5BB}" type="slidenum">
              <a:rPr lang="en-US" smtClean="0"/>
              <a:pPr/>
              <a:t>27</a:t>
            </a:fld>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46083"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a:solidFill>
                  <a:schemeClr val="tx1"/>
                </a:solidFill>
                <a:effectLst/>
              </a:rPr>
              <a:t>Sécurité des Systèmes d’Information</a:t>
            </a:r>
          </a:p>
        </p:txBody>
      </p:sp>
      <p:sp>
        <p:nvSpPr>
          <p:cNvPr id="8" name="Text Box 1"/>
          <p:cNvSpPr txBox="1">
            <a:spLocks noChangeArrowheads="1"/>
          </p:cNvSpPr>
          <p:nvPr/>
        </p:nvSpPr>
        <p:spPr bwMode="auto">
          <a:xfrm>
            <a:off x="468313" y="549275"/>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lgn="ctr">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a:spcBef>
                <a:spcPct val="20000"/>
              </a:spcBef>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fontAlgn="base">
              <a:spcBef>
                <a:spcPct val="20000"/>
              </a:spcBef>
              <a:spcAft>
                <a:spcPct val="0"/>
              </a:spcAft>
              <a:buFont typeface="Arial"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a:spcBef>
                <a:spcPct val="0"/>
              </a:spcBef>
              <a:buClr>
                <a:srgbClr val="CC0000"/>
              </a:buClr>
              <a:defRPr/>
            </a:pPr>
            <a:r>
              <a:rPr lang="en-GB" altLang="fr-FR" sz="4400" dirty="0">
                <a:solidFill>
                  <a:srgbClr val="FF0000"/>
                </a:solidFill>
                <a:effectLst>
                  <a:outerShdw blurRad="38100" dist="38100" dir="2700000" algn="tl">
                    <a:srgbClr val="C0C0C0"/>
                  </a:outerShdw>
                </a:effectLst>
                <a:latin typeface="Batang" pitchFamily="18" charset="-127"/>
                <a:ea typeface="Batang" pitchFamily="18" charset="-127"/>
                <a:cs typeface="Lucida Sans Unicode" pitchFamily="34" charset="0"/>
              </a:rPr>
              <a:t>Commandement N°10</a:t>
            </a:r>
          </a:p>
        </p:txBody>
      </p:sp>
      <p:sp>
        <p:nvSpPr>
          <p:cNvPr id="53255" name="Text Box 2"/>
          <p:cNvSpPr txBox="1">
            <a:spLocks noChangeArrowheads="1"/>
          </p:cNvSpPr>
          <p:nvPr/>
        </p:nvSpPr>
        <p:spPr bwMode="auto">
          <a:xfrm>
            <a:off x="776288" y="2401887"/>
            <a:ext cx="8229600" cy="512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22263" indent="-322263" algn="ctr" eaLnBrk="0" hangingPunct="0">
              <a:spcBef>
                <a:spcPct val="20000"/>
              </a:spcBef>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322263" algn="l"/>
                <a:tab pos="873125" algn="l"/>
                <a:tab pos="1787525" algn="l"/>
                <a:tab pos="2701925" algn="l"/>
                <a:tab pos="3616325" algn="l"/>
                <a:tab pos="4530725" algn="l"/>
                <a:tab pos="5445125" algn="l"/>
                <a:tab pos="6359525" algn="l"/>
                <a:tab pos="7273925" algn="l"/>
                <a:tab pos="8188325" algn="l"/>
                <a:tab pos="9102725" algn="l"/>
                <a:tab pos="10017125" algn="l"/>
                <a:tab pos="10294938" algn="l"/>
                <a:tab pos="10744200" algn="l"/>
                <a:tab pos="10747375" algn="l"/>
                <a:tab pos="10750550" algn="l"/>
                <a:tab pos="10753725" algn="l"/>
                <a:tab pos="10756900" algn="l"/>
                <a:tab pos="10760075" algn="l"/>
                <a:tab pos="10763250" algn="l"/>
                <a:tab pos="10766425" algn="l"/>
                <a:tab pos="10769600" algn="l"/>
                <a:tab pos="10772775" algn="l"/>
                <a:tab pos="10775950" algn="l"/>
                <a:tab pos="10779125" algn="l"/>
              </a:tabLst>
              <a:defRPr sz="1000">
                <a:solidFill>
                  <a:schemeClr val="tx1"/>
                </a:solidFill>
                <a:latin typeface="Calibri" pitchFamily="34" charset="0"/>
              </a:defRPr>
            </a:lvl9pPr>
          </a:lstStyle>
          <a:p>
            <a:pPr algn="just" eaLnBrk="1" hangingPunct="1">
              <a:spcBef>
                <a:spcPts val="500"/>
              </a:spcBef>
            </a:pPr>
            <a:r>
              <a:rPr lang="en-GB" altLang="fr-FR" sz="2000" dirty="0">
                <a:solidFill>
                  <a:srgbClr val="000000"/>
                </a:solidFill>
                <a:latin typeface="Arial" pitchFamily="34" charset="0"/>
                <a:cs typeface="Lucida Sans Unicode" pitchFamily="34" charset="0"/>
              </a:rPr>
              <a:t>	</a:t>
            </a:r>
            <a:r>
              <a:rPr lang="en-GB" altLang="fr-FR" sz="2000" dirty="0">
                <a:solidFill>
                  <a:srgbClr val="7F7F7F"/>
                </a:solidFill>
                <a:latin typeface="Batang" pitchFamily="18" charset="-127"/>
                <a:ea typeface="Batang" pitchFamily="18" charset="-127"/>
                <a:cs typeface="Microsoft Uighur" pitchFamily="2" charset="-78"/>
              </a:rPr>
              <a:t>Ne </a:t>
            </a:r>
            <a:r>
              <a:rPr lang="en-GB" altLang="fr-FR" sz="2000" dirty="0" err="1">
                <a:solidFill>
                  <a:srgbClr val="7F7F7F"/>
                </a:solidFill>
                <a:latin typeface="Batang" pitchFamily="18" charset="-127"/>
                <a:ea typeface="Batang" pitchFamily="18" charset="-127"/>
                <a:cs typeface="Microsoft Uighur" pitchFamily="2" charset="-78"/>
              </a:rPr>
              <a:t>cherchez</a:t>
            </a:r>
            <a:r>
              <a:rPr lang="en-GB" altLang="fr-FR" sz="2000" dirty="0">
                <a:solidFill>
                  <a:srgbClr val="7F7F7F"/>
                </a:solidFill>
                <a:latin typeface="Batang" pitchFamily="18" charset="-127"/>
                <a:ea typeface="Batang" pitchFamily="18" charset="-127"/>
                <a:cs typeface="Microsoft Uighur" pitchFamily="2" charset="-78"/>
              </a:rPr>
              <a:t> pas à </a:t>
            </a:r>
            <a:r>
              <a:rPr lang="en-GB" altLang="fr-FR" sz="2000" dirty="0" err="1">
                <a:solidFill>
                  <a:srgbClr val="7F7F7F"/>
                </a:solidFill>
                <a:latin typeface="Batang" pitchFamily="18" charset="-127"/>
                <a:ea typeface="Batang" pitchFamily="18" charset="-127"/>
                <a:cs typeface="Microsoft Uighur" pitchFamily="2" charset="-78"/>
              </a:rPr>
              <a:t>contourner</a:t>
            </a:r>
            <a:r>
              <a:rPr lang="en-GB" altLang="fr-FR" sz="2000" dirty="0">
                <a:solidFill>
                  <a:srgbClr val="7F7F7F"/>
                </a:solidFill>
                <a:latin typeface="Batang" pitchFamily="18" charset="-127"/>
                <a:ea typeface="Batang" pitchFamily="18" charset="-127"/>
                <a:cs typeface="Microsoft Uighur" pitchFamily="2" charset="-78"/>
              </a:rPr>
              <a:t> la politique de </a:t>
            </a:r>
            <a:r>
              <a:rPr lang="en-GB" altLang="fr-FR" sz="2000" dirty="0" err="1">
                <a:solidFill>
                  <a:srgbClr val="7F7F7F"/>
                </a:solidFill>
                <a:latin typeface="Batang" pitchFamily="18" charset="-127"/>
                <a:ea typeface="Batang" pitchFamily="18" charset="-127"/>
                <a:cs typeface="Microsoft Uighur" pitchFamily="2" charset="-78"/>
              </a:rPr>
              <a:t>sécurité</a:t>
            </a:r>
            <a:r>
              <a:rPr lang="en-GB" altLang="fr-FR" sz="2000" dirty="0">
                <a:solidFill>
                  <a:srgbClr val="7F7F7F"/>
                </a:solidFill>
                <a:latin typeface="Batang" pitchFamily="18" charset="-127"/>
                <a:ea typeface="Batang" pitchFamily="18" charset="-127"/>
                <a:cs typeface="Microsoft Uighur" pitchFamily="2" charset="-78"/>
              </a:rPr>
              <a:t>.</a:t>
            </a:r>
          </a:p>
        </p:txBody>
      </p:sp>
      <p:sp>
        <p:nvSpPr>
          <p:cNvPr id="2" name="ZoneTexte 1"/>
          <p:cNvSpPr txBox="1"/>
          <p:nvPr/>
        </p:nvSpPr>
        <p:spPr>
          <a:xfrm>
            <a:off x="971600" y="3238983"/>
            <a:ext cx="8640959" cy="646331"/>
          </a:xfrm>
          <a:prstGeom prst="rect">
            <a:avLst/>
          </a:prstGeom>
          <a:noFill/>
        </p:spPr>
        <p:txBody>
          <a:bodyPr wrap="square" rtlCol="0">
            <a:spAutoFit/>
          </a:bodyPr>
          <a:lstStyle/>
          <a:p>
            <a:r>
              <a:rPr lang="fr-FR" dirty="0"/>
              <a:t>Ne pas importer de fichiers « illégaux » jeux (format Excel par exemple..)</a:t>
            </a:r>
          </a:p>
          <a:p>
            <a:r>
              <a:rPr lang="fr-FR" dirty="0"/>
              <a:t>L’utilisation d’applications portables est interdite sur les réseaux du Ministère</a:t>
            </a:r>
          </a:p>
        </p:txBody>
      </p:sp>
      <p:sp>
        <p:nvSpPr>
          <p:cNvPr id="3" name="Espace réservé du numéro de diapositive 2">
            <a:extLst>
              <a:ext uri="{FF2B5EF4-FFF2-40B4-BE49-F238E27FC236}">
                <a16:creationId xmlns:a16="http://schemas.microsoft.com/office/drawing/2014/main" id="{2EB69A93-4BE1-404E-A2D5-9F915398B07C}"/>
              </a:ext>
            </a:extLst>
          </p:cNvPr>
          <p:cNvSpPr>
            <a:spLocks noGrp="1"/>
          </p:cNvSpPr>
          <p:nvPr>
            <p:ph type="sldNum" sz="quarter" idx="12"/>
          </p:nvPr>
        </p:nvSpPr>
        <p:spPr/>
        <p:txBody>
          <a:bodyPr/>
          <a:lstStyle/>
          <a:p>
            <a:fld id="{FA84A37A-AFC2-4A01-80A1-FC20F2C0D5BB}" type="slidenum">
              <a:rPr lang="en-US" smtClean="0"/>
              <a:pPr/>
              <a:t>28</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48131"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a:solidFill>
                  <a:schemeClr val="tx1"/>
                </a:solidFill>
                <a:effectLst/>
              </a:rPr>
              <a:t>Les réseaux sociaux</a:t>
            </a:r>
          </a:p>
        </p:txBody>
      </p:sp>
      <p:pic>
        <p:nvPicPr>
          <p:cNvPr id="5530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1014413"/>
            <a:ext cx="5761038"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1"/>
          <p:cNvSpPr>
            <a:spLocks noChangeArrowheads="1"/>
          </p:cNvSpPr>
          <p:nvPr/>
        </p:nvSpPr>
        <p:spPr bwMode="auto">
          <a:xfrm>
            <a:off x="2070100" y="2640013"/>
            <a:ext cx="6389688"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spcBef>
                <a:spcPts val="0"/>
              </a:spcBef>
              <a:spcAft>
                <a:spcPts val="0"/>
              </a:spcAft>
              <a:buFont typeface="Wingdings" pitchFamily="2" charset="2"/>
              <a:buChar char="Ø"/>
              <a:defRPr/>
            </a:pPr>
            <a:r>
              <a:rPr lang="fr-FR" altLang="fr-FR" dirty="0">
                <a:solidFill>
                  <a:schemeClr val="accent2"/>
                </a:solidFill>
                <a:effectLst>
                  <a:outerShdw blurRad="38100" dist="38100" dir="2700000" algn="tl">
                    <a:srgbClr val="C0C0C0"/>
                  </a:outerShdw>
                </a:effectLst>
                <a:latin typeface="+mn-lt"/>
                <a:cs typeface="+mn-cs"/>
              </a:rPr>
              <a:t> Ne pas divulguer de données précises</a:t>
            </a:r>
          </a:p>
          <a:p>
            <a:pPr fontAlgn="auto">
              <a:spcBef>
                <a:spcPts val="0"/>
              </a:spcBef>
              <a:spcAft>
                <a:spcPts val="0"/>
              </a:spcAft>
              <a:defRPr/>
            </a:pPr>
            <a:endParaRPr lang="fr-FR" altLang="fr-FR" dirty="0">
              <a:solidFill>
                <a:schemeClr val="accent2"/>
              </a:solidFill>
              <a:effectLst>
                <a:outerShdw blurRad="38100" dist="38100" dir="2700000" algn="tl">
                  <a:srgbClr val="C0C0C0"/>
                </a:outerShdw>
              </a:effectLst>
              <a:latin typeface="+mn-lt"/>
              <a:cs typeface="+mn-cs"/>
            </a:endParaRPr>
          </a:p>
          <a:p>
            <a:pPr fontAlgn="auto">
              <a:spcBef>
                <a:spcPts val="0"/>
              </a:spcBef>
              <a:spcAft>
                <a:spcPts val="0"/>
              </a:spcAft>
              <a:buFont typeface="Wingdings" pitchFamily="2" charset="2"/>
              <a:buChar char="Ø"/>
              <a:defRPr/>
            </a:pPr>
            <a:r>
              <a:rPr lang="fr-FR" altLang="fr-FR" dirty="0">
                <a:solidFill>
                  <a:schemeClr val="accent2"/>
                </a:solidFill>
                <a:effectLst>
                  <a:outerShdw blurRad="38100" dist="38100" dir="2700000" algn="tl">
                    <a:srgbClr val="C0C0C0"/>
                  </a:outerShdw>
                </a:effectLst>
                <a:latin typeface="+mn-lt"/>
                <a:cs typeface="+mn-cs"/>
              </a:rPr>
              <a:t> Respecter les règles relatives au RGPD et à la charte informatique</a:t>
            </a:r>
          </a:p>
          <a:p>
            <a:pPr fontAlgn="auto">
              <a:spcBef>
                <a:spcPts val="0"/>
              </a:spcBef>
              <a:spcAft>
                <a:spcPts val="0"/>
              </a:spcAft>
              <a:buFont typeface="Wingdings" pitchFamily="2" charset="2"/>
              <a:buChar char="Ø"/>
              <a:defRPr/>
            </a:pPr>
            <a:endParaRPr lang="fr-FR" altLang="fr-FR" dirty="0">
              <a:solidFill>
                <a:schemeClr val="accent2"/>
              </a:solidFill>
              <a:effectLst>
                <a:outerShdw blurRad="38100" dist="38100" dir="2700000" algn="tl">
                  <a:srgbClr val="C0C0C0"/>
                </a:outerShdw>
              </a:effectLst>
              <a:latin typeface="+mn-lt"/>
              <a:cs typeface="+mn-cs"/>
            </a:endParaRPr>
          </a:p>
          <a:p>
            <a:pPr fontAlgn="auto">
              <a:spcBef>
                <a:spcPts val="0"/>
              </a:spcBef>
              <a:spcAft>
                <a:spcPts val="0"/>
              </a:spcAft>
              <a:buFont typeface="Wingdings" pitchFamily="2" charset="2"/>
              <a:buChar char="Ø"/>
              <a:defRPr/>
            </a:pPr>
            <a:r>
              <a:rPr lang="fr-FR" altLang="fr-FR" dirty="0">
                <a:solidFill>
                  <a:schemeClr val="accent2"/>
                </a:solidFill>
                <a:effectLst>
                  <a:outerShdw blurRad="38100" dist="38100" dir="2700000" algn="tl">
                    <a:srgbClr val="C0C0C0"/>
                  </a:outerShdw>
                </a:effectLst>
                <a:latin typeface="+mn-lt"/>
                <a:cs typeface="+mn-cs"/>
              </a:rPr>
              <a:t> Ne pas porter atteinte à l'image d'une personne</a:t>
            </a:r>
          </a:p>
          <a:p>
            <a:pPr fontAlgn="auto">
              <a:spcBef>
                <a:spcPts val="0"/>
              </a:spcBef>
              <a:spcAft>
                <a:spcPts val="0"/>
              </a:spcAft>
              <a:buFont typeface="Wingdings" pitchFamily="2" charset="2"/>
              <a:buChar char="Ø"/>
              <a:defRPr/>
            </a:pPr>
            <a:endParaRPr lang="fr-FR" altLang="fr-FR" dirty="0">
              <a:solidFill>
                <a:schemeClr val="accent2"/>
              </a:solidFill>
              <a:effectLst>
                <a:outerShdw blurRad="38100" dist="38100" dir="2700000" algn="tl">
                  <a:srgbClr val="C0C0C0"/>
                </a:outerShdw>
              </a:effectLst>
              <a:latin typeface="+mn-lt"/>
              <a:cs typeface="+mn-cs"/>
            </a:endParaRPr>
          </a:p>
          <a:p>
            <a:pPr fontAlgn="auto">
              <a:spcBef>
                <a:spcPts val="0"/>
              </a:spcBef>
              <a:spcAft>
                <a:spcPts val="0"/>
              </a:spcAft>
              <a:buFont typeface="Wingdings" pitchFamily="2" charset="2"/>
              <a:buChar char="Ø"/>
              <a:defRPr/>
            </a:pPr>
            <a:r>
              <a:rPr lang="fr-FR" altLang="fr-FR" dirty="0">
                <a:solidFill>
                  <a:schemeClr val="accent2"/>
                </a:solidFill>
                <a:effectLst>
                  <a:outerShdw blurRad="38100" dist="38100" dir="2700000" algn="tl">
                    <a:srgbClr val="C0C0C0"/>
                  </a:outerShdw>
                </a:effectLst>
                <a:latin typeface="+mn-lt"/>
                <a:cs typeface="+mn-cs"/>
              </a:rPr>
              <a:t> Respecter les droits des personnes sur leur image</a:t>
            </a:r>
          </a:p>
          <a:p>
            <a:pPr fontAlgn="auto">
              <a:spcBef>
                <a:spcPts val="0"/>
              </a:spcBef>
              <a:spcAft>
                <a:spcPts val="0"/>
              </a:spcAft>
              <a:buFont typeface="Wingdings" pitchFamily="2" charset="2"/>
              <a:buChar char="Ø"/>
              <a:defRPr/>
            </a:pPr>
            <a:endParaRPr lang="fr-FR" altLang="fr-FR" dirty="0">
              <a:solidFill>
                <a:schemeClr val="accent2"/>
              </a:solidFill>
              <a:effectLst>
                <a:outerShdw blurRad="38100" dist="38100" dir="2700000" algn="tl">
                  <a:srgbClr val="C0C0C0"/>
                </a:outerShdw>
              </a:effectLst>
              <a:latin typeface="+mn-lt"/>
              <a:cs typeface="+mn-cs"/>
            </a:endParaRPr>
          </a:p>
          <a:p>
            <a:pPr fontAlgn="auto">
              <a:spcBef>
                <a:spcPts val="0"/>
              </a:spcBef>
              <a:spcAft>
                <a:spcPts val="0"/>
              </a:spcAft>
              <a:buFont typeface="Wingdings" pitchFamily="2" charset="2"/>
              <a:buChar char="Ø"/>
              <a:defRPr/>
            </a:pPr>
            <a:r>
              <a:rPr lang="fr-FR" altLang="fr-FR" dirty="0">
                <a:solidFill>
                  <a:schemeClr val="accent2"/>
                </a:solidFill>
                <a:effectLst>
                  <a:outerShdw blurRad="38100" dist="38100" dir="2700000" algn="tl">
                    <a:srgbClr val="C0C0C0"/>
                  </a:outerShdw>
                </a:effectLst>
                <a:latin typeface="+mn-lt"/>
                <a:cs typeface="+mn-cs"/>
              </a:rPr>
              <a:t>Rester vigilant quant aux informations mises en ligne</a:t>
            </a:r>
          </a:p>
          <a:p>
            <a:pPr fontAlgn="auto">
              <a:spcBef>
                <a:spcPts val="0"/>
              </a:spcBef>
              <a:spcAft>
                <a:spcPts val="0"/>
              </a:spcAft>
              <a:buFont typeface="Wingdings" pitchFamily="2" charset="2"/>
              <a:buChar char="Ø"/>
              <a:defRPr/>
            </a:pPr>
            <a:endParaRPr lang="fr-FR" altLang="fr-FR" dirty="0">
              <a:solidFill>
                <a:schemeClr val="accent2"/>
              </a:solidFill>
              <a:effectLst>
                <a:outerShdw blurRad="38100" dist="38100" dir="2700000" algn="tl">
                  <a:srgbClr val="C0C0C0"/>
                </a:outerShdw>
              </a:effectLst>
              <a:latin typeface="+mn-lt"/>
              <a:cs typeface="+mn-cs"/>
            </a:endParaRPr>
          </a:p>
          <a:p>
            <a:pPr fontAlgn="auto">
              <a:spcBef>
                <a:spcPts val="0"/>
              </a:spcBef>
              <a:spcAft>
                <a:spcPts val="0"/>
              </a:spcAft>
              <a:buFont typeface="Wingdings" pitchFamily="2" charset="2"/>
              <a:buChar char="Ø"/>
              <a:defRPr/>
            </a:pPr>
            <a:r>
              <a:rPr lang="fr-FR" altLang="fr-FR" dirty="0">
                <a:solidFill>
                  <a:schemeClr val="accent2"/>
                </a:solidFill>
                <a:effectLst>
                  <a:outerShdw blurRad="38100" dist="38100" dir="2700000" algn="tl">
                    <a:srgbClr val="C0C0C0"/>
                  </a:outerShdw>
                </a:effectLst>
                <a:latin typeface="+mn-lt"/>
                <a:cs typeface="+mn-cs"/>
              </a:rPr>
              <a:t>Tout ce que vous publiez, partagez sera difficile à effacer : </a:t>
            </a:r>
            <a:r>
              <a:rPr lang="fr-FR" altLang="fr-FR" b="1" dirty="0">
                <a:solidFill>
                  <a:schemeClr val="accent2"/>
                </a:solidFill>
                <a:effectLst>
                  <a:outerShdw blurRad="38100" dist="38100" dir="2700000" algn="tl">
                    <a:srgbClr val="C0C0C0"/>
                  </a:outerShdw>
                </a:effectLst>
                <a:latin typeface="+mn-lt"/>
                <a:cs typeface="+mn-cs"/>
              </a:rPr>
              <a:t>l’oubli numérique n’existe pas</a:t>
            </a:r>
            <a:r>
              <a:rPr lang="fr-FR" altLang="fr-FR" b="1" dirty="0">
                <a:solidFill>
                  <a:schemeClr val="tx2"/>
                </a:solidFill>
                <a:latin typeface="+mn-lt"/>
                <a:cs typeface="+mn-cs"/>
              </a:rPr>
              <a:t>.</a:t>
            </a:r>
          </a:p>
          <a:p>
            <a:pPr fontAlgn="auto">
              <a:spcBef>
                <a:spcPts val="0"/>
              </a:spcBef>
              <a:spcAft>
                <a:spcPts val="0"/>
              </a:spcAft>
              <a:defRPr/>
            </a:pPr>
            <a:endParaRPr lang="fr-FR" altLang="fr-FR" dirty="0">
              <a:solidFill>
                <a:schemeClr val="accent2"/>
              </a:solidFill>
              <a:effectLst>
                <a:outerShdw blurRad="38100" dist="38100" dir="2700000" algn="tl">
                  <a:srgbClr val="C0C0C0"/>
                </a:outerShdw>
              </a:effectLst>
              <a:latin typeface="+mn-lt"/>
              <a:cs typeface="+mn-cs"/>
            </a:endParaRPr>
          </a:p>
        </p:txBody>
      </p:sp>
      <p:sp>
        <p:nvSpPr>
          <p:cNvPr id="2" name="Espace réservé du numéro de diapositive 1">
            <a:extLst>
              <a:ext uri="{FF2B5EF4-FFF2-40B4-BE49-F238E27FC236}">
                <a16:creationId xmlns:a16="http://schemas.microsoft.com/office/drawing/2014/main" id="{5BC285B1-6688-46D3-B202-A0946B8CBAD2}"/>
              </a:ext>
            </a:extLst>
          </p:cNvPr>
          <p:cNvSpPr>
            <a:spLocks noGrp="1"/>
          </p:cNvSpPr>
          <p:nvPr>
            <p:ph type="sldNum" sz="quarter" idx="12"/>
          </p:nvPr>
        </p:nvSpPr>
        <p:spPr/>
        <p:txBody>
          <a:bodyPr/>
          <a:lstStyle/>
          <a:p>
            <a:fld id="{FA84A37A-AFC2-4A01-80A1-FC20F2C0D5BB}" type="slidenum">
              <a:rPr lang="en-US" smtClean="0"/>
              <a:pPr/>
              <a:t>29</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20483"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CYBERMENACES</a:t>
            </a:r>
          </a:p>
        </p:txBody>
      </p:sp>
      <p:sp>
        <p:nvSpPr>
          <p:cNvPr id="26" name="Titre 1"/>
          <p:cNvSpPr txBox="1">
            <a:spLocks/>
          </p:cNvSpPr>
          <p:nvPr/>
        </p:nvSpPr>
        <p:spPr bwMode="auto">
          <a:xfrm>
            <a:off x="202517" y="705562"/>
            <a:ext cx="85121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b="1" kern="1200">
                <a:solidFill>
                  <a:schemeClr val="tx1"/>
                </a:solidFill>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l"/>
            <a:r>
              <a:rPr lang="fr-FR" sz="2400"/>
              <a:t>Quelques chiffres</a:t>
            </a:r>
            <a:endParaRPr lang="fr-FR" sz="2400" dirty="0"/>
          </a:p>
        </p:txBody>
      </p:sp>
      <p:sp>
        <p:nvSpPr>
          <p:cNvPr id="29" name="Rectangle 28"/>
          <p:cNvSpPr/>
          <p:nvPr/>
        </p:nvSpPr>
        <p:spPr>
          <a:xfrm>
            <a:off x="0" y="1112633"/>
            <a:ext cx="9144000" cy="5170646"/>
          </a:xfrm>
          <a:prstGeom prst="rect">
            <a:avLst/>
          </a:prstGeom>
        </p:spPr>
        <p:txBody>
          <a:bodyPr wrap="square">
            <a:spAutoFit/>
          </a:bodyPr>
          <a:lstStyle/>
          <a:p>
            <a:pPr algn="ctr" eaLnBrk="0" hangingPunct="0"/>
            <a:r>
              <a:rPr lang="fr-FR" sz="2000" b="1" cap="all" dirty="0">
                <a:solidFill>
                  <a:srgbClr val="FF0000"/>
                </a:solidFill>
                <a:latin typeface="Times New Roman" pitchFamily="18" charset="0"/>
                <a:cs typeface="+mn-cs"/>
              </a:rPr>
              <a:t>400 MILLIONS DE DOLLARS</a:t>
            </a:r>
            <a:endParaRPr lang="fr-FR" sz="2000" dirty="0">
              <a:solidFill>
                <a:srgbClr val="FF0000"/>
              </a:solidFill>
              <a:latin typeface="Times New Roman" pitchFamily="18" charset="0"/>
              <a:cs typeface="+mn-cs"/>
            </a:endParaRPr>
          </a:p>
          <a:p>
            <a:pPr algn="ctr" eaLnBrk="0" hangingPunct="0"/>
            <a:r>
              <a:rPr lang="fr-FR" sz="1400" dirty="0">
                <a:solidFill>
                  <a:srgbClr val="000000"/>
                </a:solidFill>
                <a:latin typeface="Times New Roman" pitchFamily="18" charset="0"/>
                <a:cs typeface="+mn-cs"/>
              </a:rPr>
              <a:t>perte financière estimée liée aux fuites de données, provenant de 700 millions de données compromises.</a:t>
            </a:r>
            <a:r>
              <a:rPr lang="fr-FR" sz="2000" dirty="0">
                <a:solidFill>
                  <a:srgbClr val="000000"/>
                </a:solidFill>
                <a:latin typeface="Times New Roman" pitchFamily="18" charset="0"/>
                <a:cs typeface="+mn-cs"/>
              </a:rPr>
              <a:t> </a:t>
            </a:r>
          </a:p>
          <a:p>
            <a:pPr algn="ctr" eaLnBrk="0" hangingPunct="0"/>
            <a:r>
              <a:rPr lang="fr-FR" sz="2000" b="1" cap="all" dirty="0">
                <a:solidFill>
                  <a:srgbClr val="000000"/>
                </a:solidFill>
                <a:latin typeface="Times New Roman" pitchFamily="18" charset="0"/>
                <a:cs typeface="+mn-cs"/>
              </a:rPr>
              <a:t>79 790 INCIDENTS</a:t>
            </a:r>
            <a:endParaRPr lang="fr-FR" sz="2000" dirty="0">
              <a:solidFill>
                <a:srgbClr val="000000"/>
              </a:solidFill>
              <a:latin typeface="Times New Roman" pitchFamily="18" charset="0"/>
              <a:cs typeface="+mn-cs"/>
            </a:endParaRPr>
          </a:p>
          <a:p>
            <a:pPr algn="ctr" eaLnBrk="0" hangingPunct="0"/>
            <a:r>
              <a:rPr lang="fr-FR" sz="1400" dirty="0">
                <a:solidFill>
                  <a:srgbClr val="000000"/>
                </a:solidFill>
                <a:latin typeface="Times New Roman" pitchFamily="18" charset="0"/>
                <a:cs typeface="+mn-cs"/>
              </a:rPr>
              <a:t>dans 61 pays en 2014, avec 2122 cas avérés de perte de données</a:t>
            </a:r>
            <a:r>
              <a:rPr lang="fr-FR" sz="2000" dirty="0">
                <a:solidFill>
                  <a:srgbClr val="000000"/>
                </a:solidFill>
                <a:latin typeface="Times New Roman" pitchFamily="18" charset="0"/>
                <a:cs typeface="+mn-cs"/>
              </a:rPr>
              <a:t> </a:t>
            </a:r>
          </a:p>
          <a:p>
            <a:pPr algn="ctr" eaLnBrk="0" hangingPunct="0"/>
            <a:r>
              <a:rPr lang="fr-FR" sz="2000" b="1" cap="all" dirty="0">
                <a:solidFill>
                  <a:srgbClr val="000000"/>
                </a:solidFill>
                <a:latin typeface="Times New Roman" pitchFamily="18" charset="0"/>
                <a:cs typeface="+mn-cs"/>
              </a:rPr>
              <a:t>38%</a:t>
            </a:r>
            <a:endParaRPr lang="fr-FR" sz="2000" dirty="0">
              <a:solidFill>
                <a:srgbClr val="000000"/>
              </a:solidFill>
              <a:latin typeface="Times New Roman" pitchFamily="18" charset="0"/>
              <a:cs typeface="+mn-cs"/>
            </a:endParaRPr>
          </a:p>
          <a:p>
            <a:pPr algn="ctr" eaLnBrk="0" hangingPunct="0"/>
            <a:r>
              <a:rPr lang="fr-FR" sz="1400" dirty="0">
                <a:solidFill>
                  <a:srgbClr val="000000"/>
                </a:solidFill>
                <a:latin typeface="Times New Roman" pitchFamily="18" charset="0"/>
                <a:cs typeface="+mn-cs"/>
              </a:rPr>
              <a:t>quelques secondes suffisent aux attaquants pour compromettre un système. Et dans 28% des cas, il ne faut que quelques minutes pour voler les données </a:t>
            </a:r>
          </a:p>
          <a:p>
            <a:pPr algn="ctr" eaLnBrk="0" hangingPunct="0"/>
            <a:r>
              <a:rPr lang="fr-FR" sz="2000" b="1" cap="all" dirty="0">
                <a:solidFill>
                  <a:srgbClr val="FF0000"/>
                </a:solidFill>
                <a:latin typeface="Times New Roman" pitchFamily="18" charset="0"/>
                <a:cs typeface="+mn-cs"/>
              </a:rPr>
              <a:t>82 SECONDES</a:t>
            </a:r>
            <a:endParaRPr lang="fr-FR" sz="2000" dirty="0">
              <a:solidFill>
                <a:srgbClr val="FF0000"/>
              </a:solidFill>
              <a:latin typeface="Times New Roman" pitchFamily="18" charset="0"/>
              <a:cs typeface="+mn-cs"/>
            </a:endParaRPr>
          </a:p>
          <a:p>
            <a:pPr algn="ctr" eaLnBrk="0" hangingPunct="0"/>
            <a:r>
              <a:rPr lang="fr-FR" sz="1400" dirty="0">
                <a:solidFill>
                  <a:srgbClr val="000000"/>
                </a:solidFill>
                <a:latin typeface="Times New Roman" pitchFamily="18" charset="0"/>
                <a:cs typeface="+mn-cs"/>
              </a:rPr>
              <a:t> temps qui s'écoule entre l'envoi d'une campagne de </a:t>
            </a:r>
            <a:r>
              <a:rPr lang="fr-FR" sz="1400" dirty="0" err="1">
                <a:solidFill>
                  <a:srgbClr val="000000"/>
                </a:solidFill>
                <a:latin typeface="Times New Roman" pitchFamily="18" charset="0"/>
                <a:cs typeface="+mn-cs"/>
              </a:rPr>
              <a:t>phishing</a:t>
            </a:r>
            <a:r>
              <a:rPr lang="fr-FR" sz="1400" dirty="0">
                <a:solidFill>
                  <a:srgbClr val="000000"/>
                </a:solidFill>
                <a:latin typeface="Times New Roman" pitchFamily="18" charset="0"/>
                <a:cs typeface="+mn-cs"/>
              </a:rPr>
              <a:t> et le premier clic. Au total, 23% des destinataires ouvrent les emails, </a:t>
            </a:r>
            <a:r>
              <a:rPr lang="fr-FR" sz="1400" b="1" dirty="0">
                <a:solidFill>
                  <a:srgbClr val="000000"/>
                </a:solidFill>
                <a:latin typeface="Times New Roman" pitchFamily="18" charset="0"/>
                <a:cs typeface="+mn-cs"/>
              </a:rPr>
              <a:t>11% cliquent</a:t>
            </a:r>
            <a:r>
              <a:rPr lang="fr-FR" sz="1400" dirty="0">
                <a:solidFill>
                  <a:srgbClr val="000000"/>
                </a:solidFill>
                <a:latin typeface="Times New Roman" pitchFamily="18" charset="0"/>
                <a:cs typeface="+mn-cs"/>
              </a:rPr>
              <a:t>.</a:t>
            </a:r>
          </a:p>
          <a:p>
            <a:pPr algn="ctr" eaLnBrk="0" hangingPunct="0"/>
            <a:endParaRPr lang="fr-FR" sz="2000" dirty="0">
              <a:solidFill>
                <a:srgbClr val="000000"/>
              </a:solidFill>
              <a:latin typeface="Times New Roman" pitchFamily="18" charset="0"/>
              <a:cs typeface="+mn-cs"/>
            </a:endParaRPr>
          </a:p>
          <a:p>
            <a:pPr algn="ctr" eaLnBrk="0" hangingPunct="0"/>
            <a:r>
              <a:rPr lang="fr-FR" sz="2000" b="1" cap="all" dirty="0">
                <a:solidFill>
                  <a:srgbClr val="000000"/>
                </a:solidFill>
                <a:latin typeface="Times New Roman" pitchFamily="18" charset="0"/>
                <a:cs typeface="+mn-cs"/>
              </a:rPr>
              <a:t>99,9% DES VULNÉRABILITÉS EXPLOITÉES</a:t>
            </a:r>
            <a:endParaRPr lang="fr-FR" sz="2000" dirty="0">
              <a:solidFill>
                <a:srgbClr val="000000"/>
              </a:solidFill>
              <a:latin typeface="Times New Roman" pitchFamily="18" charset="0"/>
              <a:cs typeface="+mn-cs"/>
            </a:endParaRPr>
          </a:p>
          <a:p>
            <a:pPr algn="ctr" eaLnBrk="0" hangingPunct="0"/>
            <a:r>
              <a:rPr lang="fr-FR" sz="1400" dirty="0">
                <a:solidFill>
                  <a:srgbClr val="000000"/>
                </a:solidFill>
                <a:latin typeface="Times New Roman" pitchFamily="18" charset="0"/>
                <a:cs typeface="+mn-cs"/>
              </a:rPr>
              <a:t>99,9% des vulnérabilités des systèmes sont exploitées plus d'un an après avoir été identifiées</a:t>
            </a:r>
          </a:p>
          <a:p>
            <a:pPr algn="ctr" eaLnBrk="0" hangingPunct="0"/>
            <a:r>
              <a:rPr lang="fr-FR" sz="2000" b="1" cap="all" dirty="0">
                <a:solidFill>
                  <a:srgbClr val="000000"/>
                </a:solidFill>
                <a:latin typeface="Times New Roman" pitchFamily="18" charset="0"/>
                <a:cs typeface="+mn-cs"/>
              </a:rPr>
              <a:t>170 MILLIONS DE MALWARES</a:t>
            </a:r>
          </a:p>
          <a:p>
            <a:pPr algn="ctr" eaLnBrk="0" hangingPunct="0"/>
            <a:r>
              <a:rPr lang="fr-FR" sz="2000" dirty="0">
                <a:solidFill>
                  <a:srgbClr val="000000"/>
                </a:solidFill>
                <a:latin typeface="Times New Roman" pitchFamily="18" charset="0"/>
                <a:cs typeface="+mn-cs"/>
              </a:rPr>
              <a:t> </a:t>
            </a:r>
          </a:p>
          <a:p>
            <a:pPr algn="ctr" eaLnBrk="0" hangingPunct="0"/>
            <a:r>
              <a:rPr lang="fr-FR" sz="2000" b="1" cap="all" dirty="0">
                <a:solidFill>
                  <a:srgbClr val="FF0000"/>
                </a:solidFill>
                <a:latin typeface="Times New Roman" pitchFamily="18" charset="0"/>
                <a:cs typeface="+mn-cs"/>
              </a:rPr>
              <a:t>30% D'ERREURS HUMAINE</a:t>
            </a:r>
            <a:endParaRPr lang="fr-FR" sz="2000" dirty="0">
              <a:solidFill>
                <a:srgbClr val="FF0000"/>
              </a:solidFill>
              <a:latin typeface="Times New Roman" pitchFamily="18" charset="0"/>
              <a:cs typeface="+mn-cs"/>
            </a:endParaRPr>
          </a:p>
          <a:p>
            <a:pPr algn="ctr" eaLnBrk="0" hangingPunct="0"/>
            <a:r>
              <a:rPr lang="fr-FR" sz="2000" dirty="0">
                <a:solidFill>
                  <a:srgbClr val="FF0000"/>
                </a:solidFill>
                <a:latin typeface="Times New Roman" pitchFamily="18" charset="0"/>
                <a:cs typeface="+mn-cs"/>
              </a:rPr>
              <a:t> </a:t>
            </a:r>
          </a:p>
          <a:p>
            <a:pPr algn="ctr" eaLnBrk="0" hangingPunct="0"/>
            <a:r>
              <a:rPr lang="fr-FR" sz="2000" b="1" dirty="0">
                <a:solidFill>
                  <a:srgbClr val="FF0000"/>
                </a:solidFill>
                <a:latin typeface="Times New Roman" pitchFamily="18" charset="0"/>
                <a:cs typeface="+mn-cs"/>
              </a:rPr>
              <a:t>75% des attaques : erreurs humaines, menaces internes, malwares</a:t>
            </a:r>
          </a:p>
        </p:txBody>
      </p:sp>
      <p:sp>
        <p:nvSpPr>
          <p:cNvPr id="2" name="Espace réservé du numéro de diapositive 1">
            <a:extLst>
              <a:ext uri="{FF2B5EF4-FFF2-40B4-BE49-F238E27FC236}">
                <a16:creationId xmlns:a16="http://schemas.microsoft.com/office/drawing/2014/main" id="{779F8B52-FB40-4C18-BF15-798042A12966}"/>
              </a:ext>
            </a:extLst>
          </p:cNvPr>
          <p:cNvSpPr>
            <a:spLocks noGrp="1"/>
          </p:cNvSpPr>
          <p:nvPr>
            <p:ph type="sldNum" sz="quarter" idx="12"/>
          </p:nvPr>
        </p:nvSpPr>
        <p:spPr/>
        <p:txBody>
          <a:bodyPr/>
          <a:lstStyle/>
          <a:p>
            <a:fld id="{FA84A37A-AFC2-4A01-80A1-FC20F2C0D5BB}" type="slidenum">
              <a:rPr lang="en-US" smtClean="0"/>
              <a:pPr/>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48131"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Cartographie de l’identité numérique</a:t>
            </a:r>
          </a:p>
        </p:txBody>
      </p:sp>
      <p:pic>
        <p:nvPicPr>
          <p:cNvPr id="14" name="Espace réservé du contenu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784335" y="1015888"/>
            <a:ext cx="5724535" cy="4297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173794" y="5651942"/>
            <a:ext cx="9144000" cy="707886"/>
          </a:xfrm>
          <a:prstGeom prst="rect">
            <a:avLst/>
          </a:prstGeom>
        </p:spPr>
        <p:txBody>
          <a:bodyPr wrap="square">
            <a:spAutoFit/>
          </a:bodyPr>
          <a:lstStyle/>
          <a:p>
            <a:r>
              <a:rPr lang="fr-FR" sz="2000" dirty="0">
                <a:solidFill>
                  <a:srgbClr val="FF0000"/>
                </a:solidFill>
              </a:rPr>
              <a:t>Votre vie est disponible sur le WEB, et ces informations ne vous appartiennent plus.</a:t>
            </a:r>
          </a:p>
        </p:txBody>
      </p:sp>
      <p:sp>
        <p:nvSpPr>
          <p:cNvPr id="16" name="Rectangle 15"/>
          <p:cNvSpPr/>
          <p:nvPr/>
        </p:nvSpPr>
        <p:spPr>
          <a:xfrm>
            <a:off x="188752" y="2449173"/>
            <a:ext cx="2595583" cy="2246769"/>
          </a:xfrm>
          <a:prstGeom prst="rect">
            <a:avLst/>
          </a:prstGeom>
        </p:spPr>
        <p:txBody>
          <a:bodyPr wrap="none">
            <a:spAutoFit/>
          </a:bodyPr>
          <a:lstStyle/>
          <a:p>
            <a:r>
              <a:rPr lang="fr-FR" sz="2000" dirty="0">
                <a:solidFill>
                  <a:srgbClr val="FF0000"/>
                </a:solidFill>
              </a:rPr>
              <a:t>Chantage</a:t>
            </a:r>
          </a:p>
          <a:p>
            <a:endParaRPr lang="fr-FR" sz="2000" dirty="0">
              <a:solidFill>
                <a:srgbClr val="FF0000"/>
              </a:solidFill>
            </a:endParaRPr>
          </a:p>
          <a:p>
            <a:r>
              <a:rPr lang="fr-FR" sz="2000" dirty="0">
                <a:solidFill>
                  <a:srgbClr val="FF0000"/>
                </a:solidFill>
              </a:rPr>
              <a:t>Opération d’influence</a:t>
            </a:r>
          </a:p>
          <a:p>
            <a:endParaRPr lang="fr-FR" sz="2000" dirty="0">
              <a:solidFill>
                <a:srgbClr val="FF0000"/>
              </a:solidFill>
            </a:endParaRPr>
          </a:p>
          <a:p>
            <a:r>
              <a:rPr lang="fr-FR" sz="2000" dirty="0">
                <a:solidFill>
                  <a:srgbClr val="FF0000"/>
                </a:solidFill>
              </a:rPr>
              <a:t>Manipulation</a:t>
            </a:r>
          </a:p>
          <a:p>
            <a:endParaRPr lang="fr-FR" sz="2000" dirty="0">
              <a:solidFill>
                <a:srgbClr val="FF0000"/>
              </a:solidFill>
            </a:endParaRPr>
          </a:p>
          <a:p>
            <a:r>
              <a:rPr lang="fr-FR" sz="2000" dirty="0">
                <a:solidFill>
                  <a:srgbClr val="FF0000"/>
                </a:solidFill>
              </a:rPr>
              <a:t>Désinformation</a:t>
            </a:r>
          </a:p>
        </p:txBody>
      </p:sp>
      <p:sp>
        <p:nvSpPr>
          <p:cNvPr id="2" name="Espace réservé du numéro de diapositive 1">
            <a:extLst>
              <a:ext uri="{FF2B5EF4-FFF2-40B4-BE49-F238E27FC236}">
                <a16:creationId xmlns:a16="http://schemas.microsoft.com/office/drawing/2014/main" id="{32EFE29E-D0A0-4825-81A4-D2484CD0E55D}"/>
              </a:ext>
            </a:extLst>
          </p:cNvPr>
          <p:cNvSpPr>
            <a:spLocks noGrp="1"/>
          </p:cNvSpPr>
          <p:nvPr>
            <p:ph type="sldNum" sz="quarter" idx="12"/>
          </p:nvPr>
        </p:nvSpPr>
        <p:spPr/>
        <p:txBody>
          <a:bodyPr/>
          <a:lstStyle/>
          <a:p>
            <a:fld id="{FA84A37A-AFC2-4A01-80A1-FC20F2C0D5BB}" type="slidenum">
              <a:rPr lang="en-US" smtClean="0"/>
              <a:pPr/>
              <a:t>30</a:t>
            </a:fld>
            <a:endParaRPr lang="en-US" dirty="0"/>
          </a:p>
        </p:txBody>
      </p:sp>
    </p:spTree>
    <p:extLst>
      <p:ext uri="{BB962C8B-B14F-4D97-AF65-F5344CB8AC3E}">
        <p14:creationId xmlns:p14="http://schemas.microsoft.com/office/powerpoint/2010/main" val="5164483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50179"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a:solidFill>
                  <a:schemeClr val="tx1"/>
                </a:solidFill>
                <a:effectLst/>
              </a:rPr>
              <a:t>Questions</a:t>
            </a:r>
          </a:p>
        </p:txBody>
      </p:sp>
      <p:pic>
        <p:nvPicPr>
          <p:cNvPr id="59398" name="Picture 4" descr="D:\Documents-GUILLOT\Téléchargements\2013-07-05-cybersecurite-sonorise-v2_0\Présentation de la CYBERSECURITE - Engage output\engage_content\imageZoom7.jpg"/>
          <p:cNvPicPr>
            <a:picLocks noChangeAspect="1" noChangeArrowheads="1"/>
          </p:cNvPicPr>
          <p:nvPr/>
        </p:nvPicPr>
        <p:blipFill>
          <a:blip r:embed="rId2">
            <a:extLst>
              <a:ext uri="{28A0092B-C50C-407E-A947-70E740481C1C}">
                <a14:useLocalDpi xmlns:a14="http://schemas.microsoft.com/office/drawing/2010/main" val="0"/>
              </a:ext>
            </a:extLst>
          </a:blip>
          <a:srcRect l="7829" t="12581" r="14487" b="20813"/>
          <a:stretch>
            <a:fillRect/>
          </a:stretch>
        </p:blipFill>
        <p:spPr bwMode="auto">
          <a:xfrm>
            <a:off x="635000" y="960438"/>
            <a:ext cx="7848600" cy="520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space réservé du numéro de diapositive 1">
            <a:extLst>
              <a:ext uri="{FF2B5EF4-FFF2-40B4-BE49-F238E27FC236}">
                <a16:creationId xmlns:a16="http://schemas.microsoft.com/office/drawing/2014/main" id="{33042A53-FA12-41B1-BAA7-11678F6EF2DD}"/>
              </a:ext>
            </a:extLst>
          </p:cNvPr>
          <p:cNvSpPr>
            <a:spLocks noGrp="1"/>
          </p:cNvSpPr>
          <p:nvPr>
            <p:ph type="sldNum" sz="quarter" idx="12"/>
          </p:nvPr>
        </p:nvSpPr>
        <p:spPr/>
        <p:txBody>
          <a:bodyPr/>
          <a:lstStyle/>
          <a:p>
            <a:fld id="{FA84A37A-AFC2-4A01-80A1-FC20F2C0D5BB}" type="slidenum">
              <a:rPr lang="en-US" smtClean="0"/>
              <a:pPr/>
              <a:t>31</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22531"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en-GB" altLang="fr-FR" sz="2400" dirty="0">
                <a:solidFill>
                  <a:schemeClr val="tx1"/>
                </a:solidFill>
                <a:effectLst/>
              </a:rPr>
              <a:t>LES OBJECTIFS DES ATTAQUANTS</a:t>
            </a:r>
          </a:p>
        </p:txBody>
      </p:sp>
      <p:grpSp>
        <p:nvGrpSpPr>
          <p:cNvPr id="4" name="Groupe 3">
            <a:extLst>
              <a:ext uri="{FF2B5EF4-FFF2-40B4-BE49-F238E27FC236}">
                <a16:creationId xmlns:a16="http://schemas.microsoft.com/office/drawing/2014/main" id="{1C5E56AA-FE46-4321-83B7-3547CB7ADEF8}"/>
              </a:ext>
            </a:extLst>
          </p:cNvPr>
          <p:cNvGrpSpPr/>
          <p:nvPr/>
        </p:nvGrpSpPr>
        <p:grpSpPr>
          <a:xfrm>
            <a:off x="828675" y="1121573"/>
            <a:ext cx="3670300" cy="2046432"/>
            <a:chOff x="828675" y="1121573"/>
            <a:chExt cx="3670300" cy="2046432"/>
          </a:xfrm>
        </p:grpSpPr>
        <p:grpSp>
          <p:nvGrpSpPr>
            <p:cNvPr id="23558" name="Group 2"/>
            <p:cNvGrpSpPr>
              <a:grpSpLocks/>
            </p:cNvGrpSpPr>
            <p:nvPr/>
          </p:nvGrpSpPr>
          <p:grpSpPr bwMode="auto">
            <a:xfrm>
              <a:off x="828675" y="1121573"/>
              <a:ext cx="3670300" cy="1808163"/>
              <a:chOff x="476" y="981"/>
              <a:chExt cx="2312" cy="1139"/>
            </a:xfrm>
          </p:grpSpPr>
          <p:sp>
            <p:nvSpPr>
              <p:cNvPr id="23570" name="Text Box 3"/>
              <p:cNvSpPr txBox="1">
                <a:spLocks noChangeArrowheads="1"/>
              </p:cNvSpPr>
              <p:nvPr/>
            </p:nvSpPr>
            <p:spPr bwMode="auto">
              <a:xfrm>
                <a:off x="476" y="981"/>
                <a:ext cx="2312"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lgn="ctr" eaLnBrk="0" hangingPunct="0">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eaLnBrk="1" hangingPunct="1">
                  <a:spcBef>
                    <a:spcPts val="1125"/>
                  </a:spcBef>
                </a:pPr>
                <a:r>
                  <a:rPr lang="en-GB" altLang="fr-FR" sz="1600" dirty="0">
                    <a:solidFill>
                      <a:srgbClr val="7F7F7F"/>
                    </a:solidFill>
                    <a:latin typeface="Batang" pitchFamily="18" charset="-127"/>
                    <a:ea typeface="Batang" pitchFamily="18" charset="-127"/>
                    <a:cs typeface="Microsoft Uighur" pitchFamily="2" charset="-78"/>
                  </a:rPr>
                  <a:t>LES TRAFICS ILLICITES</a:t>
                </a:r>
              </a:p>
            </p:txBody>
          </p:sp>
          <p:pic>
            <p:nvPicPr>
              <p:cNvPr id="2357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 y="1213"/>
                <a:ext cx="732" cy="90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3" name="Image 2">
              <a:extLst>
                <a:ext uri="{FF2B5EF4-FFF2-40B4-BE49-F238E27FC236}">
                  <a16:creationId xmlns:a16="http://schemas.microsoft.com/office/drawing/2014/main" id="{FE92437A-2EC0-4003-B456-87569ADBFF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11760" y="1511305"/>
              <a:ext cx="1981399" cy="1656700"/>
            </a:xfrm>
            <a:prstGeom prst="rect">
              <a:avLst/>
            </a:prstGeom>
          </p:spPr>
        </p:pic>
      </p:grpSp>
      <p:grpSp>
        <p:nvGrpSpPr>
          <p:cNvPr id="8" name="Groupe 7">
            <a:extLst>
              <a:ext uri="{FF2B5EF4-FFF2-40B4-BE49-F238E27FC236}">
                <a16:creationId xmlns:a16="http://schemas.microsoft.com/office/drawing/2014/main" id="{9AD71EEB-8867-4F94-8134-E28767E76D8F}"/>
              </a:ext>
            </a:extLst>
          </p:cNvPr>
          <p:cNvGrpSpPr/>
          <p:nvPr/>
        </p:nvGrpSpPr>
        <p:grpSpPr>
          <a:xfrm>
            <a:off x="5236184" y="1102563"/>
            <a:ext cx="3576068" cy="1950948"/>
            <a:chOff x="5236184" y="1102563"/>
            <a:chExt cx="3576068" cy="1950948"/>
          </a:xfrm>
        </p:grpSpPr>
        <p:sp>
          <p:nvSpPr>
            <p:cNvPr id="23568" name="Text Box 9"/>
            <p:cNvSpPr txBox="1">
              <a:spLocks noChangeArrowheads="1"/>
            </p:cNvSpPr>
            <p:nvPr/>
          </p:nvSpPr>
          <p:spPr bwMode="auto">
            <a:xfrm>
              <a:off x="5236184" y="1102563"/>
              <a:ext cx="3381375"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lgn="ctr" eaLnBrk="0" hangingPunct="0">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eaLnBrk="1" hangingPunct="1">
                <a:spcBef>
                  <a:spcPts val="1125"/>
                </a:spcBef>
                <a:buFont typeface="Verdana" pitchFamily="34" charset="0"/>
                <a:buNone/>
              </a:pPr>
              <a:r>
                <a:rPr lang="en-GB" altLang="fr-FR" sz="1600" dirty="0">
                  <a:solidFill>
                    <a:srgbClr val="7F7F7F"/>
                  </a:solidFill>
                  <a:latin typeface="Batang" pitchFamily="18" charset="-127"/>
                  <a:ea typeface="Batang" pitchFamily="18" charset="-127"/>
                  <a:cs typeface="Microsoft Uighur" pitchFamily="2" charset="-78"/>
                </a:rPr>
                <a:t>LA DESTABILISATION</a:t>
              </a:r>
            </a:p>
          </p:txBody>
        </p:sp>
        <p:pic>
          <p:nvPicPr>
            <p:cNvPr id="23569"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7477" y="1719736"/>
              <a:ext cx="1374775" cy="12398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Image 5">
              <a:extLst>
                <a:ext uri="{FF2B5EF4-FFF2-40B4-BE49-F238E27FC236}">
                  <a16:creationId xmlns:a16="http://schemas.microsoft.com/office/drawing/2014/main" id="{A82DBED0-5949-45DF-8D08-8D634AE840D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08104" y="1725078"/>
              <a:ext cx="1674353" cy="1328433"/>
            </a:xfrm>
            <a:prstGeom prst="rect">
              <a:avLst/>
            </a:prstGeom>
          </p:spPr>
        </p:pic>
      </p:grpSp>
      <p:grpSp>
        <p:nvGrpSpPr>
          <p:cNvPr id="11" name="Groupe 10">
            <a:extLst>
              <a:ext uri="{FF2B5EF4-FFF2-40B4-BE49-F238E27FC236}">
                <a16:creationId xmlns:a16="http://schemas.microsoft.com/office/drawing/2014/main" id="{3EF6EAB8-4119-4D49-9EB9-AF39FE5D03FF}"/>
              </a:ext>
            </a:extLst>
          </p:cNvPr>
          <p:cNvGrpSpPr/>
          <p:nvPr/>
        </p:nvGrpSpPr>
        <p:grpSpPr>
          <a:xfrm>
            <a:off x="816788" y="4067180"/>
            <a:ext cx="3755212" cy="2091848"/>
            <a:chOff x="816788" y="4067180"/>
            <a:chExt cx="3755212" cy="2091848"/>
          </a:xfrm>
        </p:grpSpPr>
        <p:sp>
          <p:nvSpPr>
            <p:cNvPr id="23566" name="Text Box 12"/>
            <p:cNvSpPr txBox="1">
              <a:spLocks noChangeArrowheads="1"/>
            </p:cNvSpPr>
            <p:nvPr/>
          </p:nvSpPr>
          <p:spPr bwMode="auto">
            <a:xfrm>
              <a:off x="900113" y="4067180"/>
              <a:ext cx="3598862"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lgn="ctr" eaLnBrk="0" hangingPunct="0">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eaLnBrk="1" hangingPunct="1">
                <a:spcBef>
                  <a:spcPts val="1125"/>
                </a:spcBef>
              </a:pPr>
              <a:r>
                <a:rPr lang="en-GB" altLang="fr-FR" sz="1600" dirty="0">
                  <a:solidFill>
                    <a:srgbClr val="7F7F7F"/>
                  </a:solidFill>
                  <a:latin typeface="Batang" pitchFamily="18" charset="-127"/>
                  <a:ea typeface="Batang" pitchFamily="18" charset="-127"/>
                  <a:cs typeface="Microsoft Uighur" pitchFamily="2" charset="-78"/>
                </a:rPr>
                <a:t>L’ESPIONNAGE INFORMATIQUE</a:t>
              </a:r>
            </a:p>
          </p:txBody>
        </p:sp>
        <p:pic>
          <p:nvPicPr>
            <p:cNvPr id="51202" name="Picture 2" descr="D:\utilisateurs\p.mornand1\Pictures\images SSI\spywar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788" y="4633004"/>
              <a:ext cx="1847037" cy="1427381"/>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9">
              <a:extLst>
                <a:ext uri="{FF2B5EF4-FFF2-40B4-BE49-F238E27FC236}">
                  <a16:creationId xmlns:a16="http://schemas.microsoft.com/office/drawing/2014/main" id="{8C787EA2-2FFC-4B1C-89A2-A12702CF178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57178" y="4644206"/>
              <a:ext cx="1514822" cy="1514822"/>
            </a:xfrm>
            <a:prstGeom prst="rect">
              <a:avLst/>
            </a:prstGeom>
          </p:spPr>
        </p:pic>
      </p:grpSp>
      <p:grpSp>
        <p:nvGrpSpPr>
          <p:cNvPr id="18" name="Groupe 17">
            <a:extLst>
              <a:ext uri="{FF2B5EF4-FFF2-40B4-BE49-F238E27FC236}">
                <a16:creationId xmlns:a16="http://schemas.microsoft.com/office/drawing/2014/main" id="{6C216040-2720-4653-990C-FE079D647122}"/>
              </a:ext>
            </a:extLst>
          </p:cNvPr>
          <p:cNvGrpSpPr/>
          <p:nvPr/>
        </p:nvGrpSpPr>
        <p:grpSpPr>
          <a:xfrm>
            <a:off x="4967288" y="4048125"/>
            <a:ext cx="4052048" cy="2193009"/>
            <a:chOff x="4967288" y="4048125"/>
            <a:chExt cx="4052048" cy="2193009"/>
          </a:xfrm>
        </p:grpSpPr>
        <p:sp>
          <p:nvSpPr>
            <p:cNvPr id="23563" name="Text Box 12"/>
            <p:cNvSpPr txBox="1">
              <a:spLocks noChangeArrowheads="1"/>
            </p:cNvSpPr>
            <p:nvPr/>
          </p:nvSpPr>
          <p:spPr bwMode="auto">
            <a:xfrm>
              <a:off x="4967288" y="4048125"/>
              <a:ext cx="3598862"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lgn="ctr" eaLnBrk="0" hangingPunct="0">
                <a:spcBef>
                  <a:spcPct val="2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b="1">
                  <a:solidFill>
                    <a:schemeClr val="tx1"/>
                  </a:solidFill>
                  <a:latin typeface="Calibri" pitchFamily="34" charset="0"/>
                </a:defRPr>
              </a:lvl1pPr>
              <a:lvl2pPr marL="742950" indent="-28575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itchFamily="34" charset="0"/>
                </a:defRPr>
              </a:lvl2pPr>
              <a:lvl3pPr marL="11430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chemeClr val="tx1"/>
                  </a:solidFill>
                  <a:latin typeface="Calibri" pitchFamily="34" charset="0"/>
                </a:defRPr>
              </a:lvl3pPr>
              <a:lvl4pPr marL="16002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4pPr>
              <a:lvl5pPr marL="2057400" indent="-228600" eaLnBrk="0" hangingPunct="0">
                <a:spcBef>
                  <a:spcPct val="20000"/>
                </a:spcBef>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000">
                  <a:solidFill>
                    <a:schemeClr val="tx1"/>
                  </a:solidFill>
                  <a:latin typeface="Calibri" pitchFamily="34" charset="0"/>
                </a:defRPr>
              </a:lvl9pPr>
            </a:lstStyle>
            <a:p>
              <a:pPr eaLnBrk="1" hangingPunct="1">
                <a:spcBef>
                  <a:spcPts val="1125"/>
                </a:spcBef>
              </a:pPr>
              <a:r>
                <a:rPr lang="en-GB" altLang="fr-FR" sz="1600" dirty="0">
                  <a:solidFill>
                    <a:srgbClr val="7F7F7F"/>
                  </a:solidFill>
                  <a:latin typeface="Batang" pitchFamily="18" charset="-127"/>
                  <a:ea typeface="Batang" pitchFamily="18" charset="-127"/>
                  <a:cs typeface="Microsoft Uighur" pitchFamily="2" charset="-78"/>
                </a:rPr>
                <a:t>LE SABOTAGE INFORMATIQUE</a:t>
              </a:r>
            </a:p>
          </p:txBody>
        </p:sp>
        <p:pic>
          <p:nvPicPr>
            <p:cNvPr id="13" name="Image 12">
              <a:extLst>
                <a:ext uri="{FF2B5EF4-FFF2-40B4-BE49-F238E27FC236}">
                  <a16:creationId xmlns:a16="http://schemas.microsoft.com/office/drawing/2014/main" id="{A57D708B-0C6C-46B9-9047-01710323742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61851" y="5448889"/>
              <a:ext cx="766331" cy="766331"/>
            </a:xfrm>
            <a:prstGeom prst="rect">
              <a:avLst/>
            </a:prstGeom>
          </p:spPr>
        </p:pic>
        <p:pic>
          <p:nvPicPr>
            <p:cNvPr id="15" name="Image 14">
              <a:extLst>
                <a:ext uri="{FF2B5EF4-FFF2-40B4-BE49-F238E27FC236}">
                  <a16:creationId xmlns:a16="http://schemas.microsoft.com/office/drawing/2014/main" id="{C8D65F96-637C-4989-92AB-AB8C78717F7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64906" y="4666431"/>
              <a:ext cx="863277" cy="654652"/>
            </a:xfrm>
            <a:prstGeom prst="rect">
              <a:avLst/>
            </a:prstGeom>
          </p:spPr>
        </p:pic>
        <p:pic>
          <p:nvPicPr>
            <p:cNvPr id="17" name="Image 16">
              <a:extLst>
                <a:ext uri="{FF2B5EF4-FFF2-40B4-BE49-F238E27FC236}">
                  <a16:creationId xmlns:a16="http://schemas.microsoft.com/office/drawing/2014/main" id="{4639BB9A-6F75-4922-A363-281247B0E5B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488264" y="4526969"/>
              <a:ext cx="2531072" cy="1714165"/>
            </a:xfrm>
            <a:prstGeom prst="rect">
              <a:avLst/>
            </a:prstGeom>
          </p:spPr>
        </p:pic>
      </p:grpSp>
      <p:sp>
        <p:nvSpPr>
          <p:cNvPr id="2" name="Espace réservé du numéro de diapositive 1">
            <a:extLst>
              <a:ext uri="{FF2B5EF4-FFF2-40B4-BE49-F238E27FC236}">
                <a16:creationId xmlns:a16="http://schemas.microsoft.com/office/drawing/2014/main" id="{C6A1C1EE-2C06-4FED-A912-FBF4F8ADD330}"/>
              </a:ext>
            </a:extLst>
          </p:cNvPr>
          <p:cNvSpPr>
            <a:spLocks noGrp="1"/>
          </p:cNvSpPr>
          <p:nvPr>
            <p:ph type="sldNum" sz="quarter" idx="12"/>
          </p:nvPr>
        </p:nvSpPr>
        <p:spPr/>
        <p:txBody>
          <a:bodyPr/>
          <a:lstStyle/>
          <a:p>
            <a:fld id="{FA84A37A-AFC2-4A01-80A1-FC20F2C0D5BB}" type="slidenum">
              <a:rPr lang="en-US" smtClean="0"/>
              <a:pPr/>
              <a:t>4</a:t>
            </a:fld>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23555"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CYBERATTAQUANTS</a:t>
            </a: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808" y="1124744"/>
            <a:ext cx="8640381" cy="4824536"/>
          </a:xfrm>
          <a:prstGeom prst="rect">
            <a:avLst/>
          </a:prstGeom>
        </p:spPr>
      </p:pic>
      <p:sp>
        <p:nvSpPr>
          <p:cNvPr id="3" name="Espace réservé du numéro de diapositive 2">
            <a:extLst>
              <a:ext uri="{FF2B5EF4-FFF2-40B4-BE49-F238E27FC236}">
                <a16:creationId xmlns:a16="http://schemas.microsoft.com/office/drawing/2014/main" id="{1B0F2BE4-14B4-4272-AA90-BADE42F64B4E}"/>
              </a:ext>
            </a:extLst>
          </p:cNvPr>
          <p:cNvSpPr>
            <a:spLocks noGrp="1"/>
          </p:cNvSpPr>
          <p:nvPr>
            <p:ph type="sldNum" sz="quarter" idx="12"/>
          </p:nvPr>
        </p:nvSpPr>
        <p:spPr/>
        <p:txBody>
          <a:bodyPr/>
          <a:lstStyle/>
          <a:p>
            <a:fld id="{FA84A37A-AFC2-4A01-80A1-FC20F2C0D5BB}" type="slidenum">
              <a:rPr lang="en-US" smtClean="0"/>
              <a:pPr/>
              <a:t>5</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35843"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59991" y="63534"/>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PANORAMA DE QUELQUES CYBERMENACES</a:t>
            </a:r>
          </a:p>
        </p:txBody>
      </p:sp>
      <p:pic>
        <p:nvPicPr>
          <p:cNvPr id="10" name="Picture 2" descr="https://d28dwf34zswvrl.cloudfront.net/wp-content/uploads/2016/12/Cyber-Security-Credit-Shutterstock.jpg">
            <a:extLst>
              <a:ext uri="{FF2B5EF4-FFF2-40B4-BE49-F238E27FC236}">
                <a16:creationId xmlns:a16="http://schemas.microsoft.com/office/drawing/2014/main" id="{FB9BC253-B20F-4566-BD63-BAB3B4CA6BBE}"/>
              </a:ext>
            </a:extLst>
          </p:cNvPr>
          <p:cNvPicPr>
            <a:picLocks noChangeAspect="1" noChangeArrowheads="1"/>
          </p:cNvPicPr>
          <p:nvPr/>
        </p:nvPicPr>
        <p:blipFill>
          <a:blip r:embed="rId3">
            <a:clrChange>
              <a:clrFrom>
                <a:srgbClr val="F1EFF0"/>
              </a:clrFrom>
              <a:clrTo>
                <a:srgbClr val="F1EFF0">
                  <a:alpha val="0"/>
                </a:srgbClr>
              </a:clrTo>
            </a:clrChange>
            <a:extLst>
              <a:ext uri="{28A0092B-C50C-407E-A947-70E740481C1C}">
                <a14:useLocalDpi xmlns:a14="http://schemas.microsoft.com/office/drawing/2010/main" val="0"/>
              </a:ext>
            </a:extLst>
          </a:blip>
          <a:srcRect/>
          <a:stretch>
            <a:fillRect/>
          </a:stretch>
        </p:blipFill>
        <p:spPr bwMode="auto">
          <a:xfrm>
            <a:off x="4355560" y="744613"/>
            <a:ext cx="3567884" cy="178394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C934EA8E-42C4-447F-87DC-AC165024B5B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6750" y="3298463"/>
            <a:ext cx="2462040" cy="2590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Sous-titre 4">
            <a:extLst>
              <a:ext uri="{FF2B5EF4-FFF2-40B4-BE49-F238E27FC236}">
                <a16:creationId xmlns:a16="http://schemas.microsoft.com/office/drawing/2014/main" id="{6C2FA073-C612-4435-BDA7-5DD0FE83CF95}"/>
              </a:ext>
            </a:extLst>
          </p:cNvPr>
          <p:cNvSpPr txBox="1">
            <a:spLocks/>
          </p:cNvSpPr>
          <p:nvPr/>
        </p:nvSpPr>
        <p:spPr>
          <a:xfrm>
            <a:off x="485912" y="2016441"/>
            <a:ext cx="6655667" cy="3817199"/>
          </a:xfrm>
          <a:prstGeom prst="rect">
            <a:avLst/>
          </a:prstGeom>
        </p:spPr>
        <p:txBody>
          <a:bodyPr>
            <a:normAutofit fontScale="70000" lnSpcReduction="20000"/>
          </a:bodyPr>
          <a:lstStyle>
            <a:lvl1pPr marL="292100" indent="-292100" algn="l" rtl="0" eaLnBrk="0" fontAlgn="base" hangingPunct="0">
              <a:spcBef>
                <a:spcPct val="20000"/>
              </a:spcBef>
              <a:spcAft>
                <a:spcPct val="0"/>
              </a:spcAft>
              <a:buClr>
                <a:srgbClr val="0F21A3"/>
              </a:buClr>
              <a:buSzPct val="75000"/>
              <a:buFont typeface="Wingdings" pitchFamily="2" charset="2"/>
              <a:buChar char="l"/>
              <a:defRPr sz="2800">
                <a:solidFill>
                  <a:schemeClr val="tx1"/>
                </a:solidFill>
                <a:latin typeface="+mn-lt"/>
                <a:ea typeface="+mn-ea"/>
                <a:cs typeface="+mn-cs"/>
              </a:defRPr>
            </a:lvl1pPr>
            <a:lvl2pPr marL="673100" indent="-190500" algn="l" rtl="0" eaLnBrk="0" fontAlgn="base" hangingPunct="0">
              <a:spcBef>
                <a:spcPct val="20000"/>
              </a:spcBef>
              <a:spcAft>
                <a:spcPct val="0"/>
              </a:spcAft>
              <a:buClr>
                <a:srgbClr val="0E1B8D"/>
              </a:buClr>
              <a:buSzPct val="50000"/>
              <a:buFont typeface="Wingdings" pitchFamily="2" charset="2"/>
              <a:buChar char="n"/>
              <a:defRPr sz="2400">
                <a:solidFill>
                  <a:schemeClr val="tx1"/>
                </a:solidFill>
                <a:latin typeface="+mn-lt"/>
              </a:defRPr>
            </a:lvl2pPr>
            <a:lvl3pPr marL="1054100" indent="-190500" algn="l" rtl="0" eaLnBrk="0" fontAlgn="base" hangingPunct="0">
              <a:spcBef>
                <a:spcPct val="20000"/>
              </a:spcBef>
              <a:spcAft>
                <a:spcPct val="0"/>
              </a:spcAft>
              <a:buClr>
                <a:srgbClr val="0F21A3"/>
              </a:buClr>
              <a:buFont typeface="Times New Roman" pitchFamily="18" charset="0"/>
              <a:buChar char="-"/>
              <a:defRPr sz="2400">
                <a:solidFill>
                  <a:schemeClr val="tx1"/>
                </a:solidFill>
                <a:latin typeface="+mn-lt"/>
              </a:defRPr>
            </a:lvl3pPr>
            <a:lvl4pPr marL="1606550" indent="-228600" algn="l" rtl="0" eaLnBrk="0" fontAlgn="base" hangingPunct="0">
              <a:spcBef>
                <a:spcPct val="20000"/>
              </a:spcBef>
              <a:spcAft>
                <a:spcPct val="0"/>
              </a:spcAft>
              <a:buChar char="–"/>
              <a:defRPr sz="2000">
                <a:solidFill>
                  <a:schemeClr val="tx1"/>
                </a:solidFill>
                <a:latin typeface="R Frutiger Roman" charset="0"/>
              </a:defRPr>
            </a:lvl4pPr>
            <a:lvl5pPr marL="2025650" indent="-228600" algn="l" rtl="0" eaLnBrk="0" fontAlgn="base" hangingPunct="0">
              <a:spcBef>
                <a:spcPct val="20000"/>
              </a:spcBef>
              <a:spcAft>
                <a:spcPct val="0"/>
              </a:spcAft>
              <a:buChar char="»"/>
              <a:defRPr sz="2000">
                <a:solidFill>
                  <a:schemeClr val="tx1"/>
                </a:solidFill>
                <a:latin typeface="R Frutiger Roman" charset="0"/>
              </a:defRPr>
            </a:lvl5pPr>
            <a:lvl6pPr marL="2482850" indent="-228600" algn="l" rtl="0" eaLnBrk="0" fontAlgn="base" hangingPunct="0">
              <a:spcBef>
                <a:spcPct val="20000"/>
              </a:spcBef>
              <a:spcAft>
                <a:spcPct val="0"/>
              </a:spcAft>
              <a:buChar char="»"/>
              <a:defRPr sz="2000">
                <a:solidFill>
                  <a:schemeClr val="tx1"/>
                </a:solidFill>
                <a:latin typeface="R Frutiger Roman" charset="0"/>
              </a:defRPr>
            </a:lvl6pPr>
            <a:lvl7pPr marL="2940050" indent="-228600" algn="l" rtl="0" eaLnBrk="0" fontAlgn="base" hangingPunct="0">
              <a:spcBef>
                <a:spcPct val="20000"/>
              </a:spcBef>
              <a:spcAft>
                <a:spcPct val="0"/>
              </a:spcAft>
              <a:buChar char="»"/>
              <a:defRPr sz="2000">
                <a:solidFill>
                  <a:schemeClr val="tx1"/>
                </a:solidFill>
                <a:latin typeface="R Frutiger Roman" charset="0"/>
              </a:defRPr>
            </a:lvl7pPr>
            <a:lvl8pPr marL="3397250" indent="-228600" algn="l" rtl="0" eaLnBrk="0" fontAlgn="base" hangingPunct="0">
              <a:spcBef>
                <a:spcPct val="20000"/>
              </a:spcBef>
              <a:spcAft>
                <a:spcPct val="0"/>
              </a:spcAft>
              <a:buChar char="»"/>
              <a:defRPr sz="2000">
                <a:solidFill>
                  <a:schemeClr val="tx1"/>
                </a:solidFill>
                <a:latin typeface="R Frutiger Roman" charset="0"/>
              </a:defRPr>
            </a:lvl8pPr>
            <a:lvl9pPr marL="3854450" indent="-228600" algn="l" rtl="0" eaLnBrk="0" fontAlgn="base" hangingPunct="0">
              <a:spcBef>
                <a:spcPct val="20000"/>
              </a:spcBef>
              <a:spcAft>
                <a:spcPct val="0"/>
              </a:spcAft>
              <a:buChar char="»"/>
              <a:defRPr sz="2000">
                <a:solidFill>
                  <a:schemeClr val="tx1"/>
                </a:solidFill>
                <a:latin typeface="R Frutiger Roman" charset="0"/>
              </a:defRPr>
            </a:lvl9pPr>
          </a:lstStyle>
          <a:p>
            <a:r>
              <a:rPr lang="fr-FR" sz="3400" kern="0" dirty="0">
                <a:solidFill>
                  <a:srgbClr val="000000"/>
                </a:solidFill>
                <a:latin typeface="Arial"/>
              </a:rPr>
              <a:t>Phishing</a:t>
            </a:r>
          </a:p>
          <a:p>
            <a:r>
              <a:rPr lang="fr-FR" sz="3400" kern="0" dirty="0">
                <a:solidFill>
                  <a:srgbClr val="000000"/>
                </a:solidFill>
                <a:latin typeface="Arial"/>
              </a:rPr>
              <a:t>Social engineering, </a:t>
            </a:r>
          </a:p>
          <a:p>
            <a:r>
              <a:rPr lang="fr-FR" sz="3400" kern="0" dirty="0">
                <a:solidFill>
                  <a:srgbClr val="000000"/>
                </a:solidFill>
                <a:latin typeface="Arial"/>
              </a:rPr>
              <a:t>Malwares,</a:t>
            </a:r>
          </a:p>
          <a:p>
            <a:r>
              <a:rPr lang="fr-FR" sz="3400" kern="0" dirty="0">
                <a:solidFill>
                  <a:srgbClr val="000000"/>
                </a:solidFill>
                <a:latin typeface="Arial"/>
              </a:rPr>
              <a:t>Ransomwares,</a:t>
            </a:r>
          </a:p>
          <a:p>
            <a:r>
              <a:rPr lang="fr-FR" sz="3400" kern="0" dirty="0">
                <a:solidFill>
                  <a:srgbClr val="000000"/>
                </a:solidFill>
                <a:latin typeface="Arial"/>
              </a:rPr>
              <a:t>SPAM, HOAX, </a:t>
            </a:r>
          </a:p>
          <a:p>
            <a:r>
              <a:rPr lang="fr-FR" sz="3400" kern="0" dirty="0">
                <a:solidFill>
                  <a:srgbClr val="000000"/>
                </a:solidFill>
                <a:latin typeface="Arial"/>
              </a:rPr>
              <a:t>Attaques par déni de service,</a:t>
            </a:r>
          </a:p>
          <a:p>
            <a:r>
              <a:rPr lang="fr-FR" sz="3400" kern="0" dirty="0">
                <a:solidFill>
                  <a:srgbClr val="000000"/>
                </a:solidFill>
                <a:latin typeface="Arial"/>
              </a:rPr>
              <a:t>RAT, </a:t>
            </a:r>
          </a:p>
          <a:p>
            <a:r>
              <a:rPr lang="fr-FR" sz="3400" kern="0" dirty="0">
                <a:solidFill>
                  <a:srgbClr val="000000"/>
                </a:solidFill>
                <a:latin typeface="Arial"/>
              </a:rPr>
              <a:t>Exploitations de failles connues </a:t>
            </a:r>
          </a:p>
          <a:p>
            <a:pPr marL="0" indent="0">
              <a:buFont typeface="Wingdings" pitchFamily="2" charset="2"/>
              <a:buNone/>
            </a:pPr>
            <a:r>
              <a:rPr lang="fr-FR" sz="3400" kern="0" dirty="0">
                <a:solidFill>
                  <a:srgbClr val="000000"/>
                </a:solidFill>
                <a:latin typeface="Arial"/>
              </a:rPr>
              <a:t>    ou inconnues (0-day),</a:t>
            </a:r>
          </a:p>
          <a:p>
            <a:r>
              <a:rPr lang="fr-FR" sz="3400" kern="0" dirty="0">
                <a:solidFill>
                  <a:srgbClr val="000000"/>
                </a:solidFill>
                <a:latin typeface="Arial"/>
              </a:rPr>
              <a:t>…</a:t>
            </a:r>
          </a:p>
          <a:p>
            <a:endParaRPr lang="fr-FR" kern="0" dirty="0">
              <a:solidFill>
                <a:srgbClr val="000000"/>
              </a:solidFill>
              <a:latin typeface="Arial"/>
            </a:endParaRPr>
          </a:p>
        </p:txBody>
      </p:sp>
      <p:sp>
        <p:nvSpPr>
          <p:cNvPr id="2" name="Espace réservé du numéro de diapositive 1">
            <a:extLst>
              <a:ext uri="{FF2B5EF4-FFF2-40B4-BE49-F238E27FC236}">
                <a16:creationId xmlns:a16="http://schemas.microsoft.com/office/drawing/2014/main" id="{A5AD1710-E37A-4E1D-96BB-BC7E07CD9CE0}"/>
              </a:ext>
            </a:extLst>
          </p:cNvPr>
          <p:cNvSpPr>
            <a:spLocks noGrp="1"/>
          </p:cNvSpPr>
          <p:nvPr>
            <p:ph type="sldNum" sz="quarter" idx="12"/>
          </p:nvPr>
        </p:nvSpPr>
        <p:spPr/>
        <p:txBody>
          <a:bodyPr/>
          <a:lstStyle/>
          <a:p>
            <a:fld id="{FA84A37A-AFC2-4A01-80A1-FC20F2C0D5BB}" type="slidenum">
              <a:rPr lang="en-US" smtClean="0"/>
              <a:pPr/>
              <a:t>6</a:t>
            </a:fld>
            <a:endParaRPr lang="en-US" dirty="0"/>
          </a:p>
        </p:txBody>
      </p:sp>
    </p:spTree>
    <p:extLst>
      <p:ext uri="{BB962C8B-B14F-4D97-AF65-F5344CB8AC3E}">
        <p14:creationId xmlns:p14="http://schemas.microsoft.com/office/powerpoint/2010/main" val="1078232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fr-FR" altLang="fr-FR" sz="1000" b="0" i="0" u="none" strike="noStrike" kern="1200" cap="none" spc="0" normalizeH="0" baseline="0" noProof="0">
                <a:ln>
                  <a:noFill/>
                </a:ln>
                <a:solidFill>
                  <a:srgbClr val="11076D"/>
                </a:solidFill>
                <a:effectLst/>
                <a:uLnTx/>
                <a:uFillTx/>
                <a:latin typeface="Calibri" pitchFamily="34" charset="0"/>
                <a:ea typeface="+mn-ea"/>
                <a:cs typeface="+mn-cs"/>
              </a:rPr>
              <a:t>23 Mars 2021</a:t>
            </a:r>
            <a:endParaRPr kumimoji="0" lang="fr-FR" altLang="fr-FR" sz="1000" b="0" i="0" u="none" strike="noStrike" kern="1200" cap="none" spc="0" normalizeH="0" baseline="0" noProof="0" dirty="0">
              <a:ln>
                <a:noFill/>
              </a:ln>
              <a:solidFill>
                <a:srgbClr val="11076D"/>
              </a:solidFill>
              <a:effectLst/>
              <a:uLnTx/>
              <a:uFillTx/>
              <a:latin typeface="Calibri" pitchFamily="34" charset="0"/>
              <a:ea typeface="+mn-ea"/>
              <a:cs typeface="+mn-cs"/>
            </a:endParaRPr>
          </a:p>
        </p:txBody>
      </p:sp>
      <p:sp>
        <p:nvSpPr>
          <p:cNvPr id="35843"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r-FR" altLang="fr-FR" sz="1000" b="0" i="0" u="none" strike="noStrike" kern="1200" cap="none" spc="0" normalizeH="0" baseline="0" noProof="0">
                <a:ln>
                  <a:noFill/>
                </a:ln>
                <a:solidFill>
                  <a:srgbClr val="11076D"/>
                </a:solidFill>
                <a:effectLst/>
                <a:uLnTx/>
                <a:uFillTx/>
                <a:latin typeface="Calibri" pitchFamily="34" charset="0"/>
                <a:ea typeface="+mn-ea"/>
                <a:cs typeface="+mn-cs"/>
              </a:rPr>
              <a:t>Mairie de Signes</a:t>
            </a:r>
            <a:endParaRPr kumimoji="0" lang="fr-FR" altLang="fr-FR" sz="1000" b="0" i="0" u="none" strike="noStrike" kern="1200" cap="none" spc="0" normalizeH="0" baseline="0" noProof="0" dirty="0">
              <a:ln>
                <a:noFill/>
              </a:ln>
              <a:solidFill>
                <a:srgbClr val="11076D"/>
              </a:solidFill>
              <a:effectLst/>
              <a:uLnTx/>
              <a:uFillTx/>
              <a:latin typeface="Calibri" pitchFamily="34" charset="0"/>
              <a:ea typeface="+mn-ea"/>
              <a:cs typeface="+mn-cs"/>
            </a:endParaRPr>
          </a:p>
        </p:txBody>
      </p:sp>
      <p:sp>
        <p:nvSpPr>
          <p:cNvPr id="7" name="Titre 1"/>
          <p:cNvSpPr txBox="1">
            <a:spLocks/>
          </p:cNvSpPr>
          <p:nvPr/>
        </p:nvSpPr>
        <p:spPr bwMode="auto">
          <a:xfrm>
            <a:off x="159991" y="63534"/>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r-FR" altLang="fr-FR" sz="2400" b="1" i="0" u="none" strike="noStrike" kern="1200" cap="none" spc="0" normalizeH="0" baseline="0" noProof="0" dirty="0">
                <a:ln>
                  <a:noFill/>
                </a:ln>
                <a:solidFill>
                  <a:srgbClr val="11076D"/>
                </a:solidFill>
                <a:effectLst/>
                <a:uLnTx/>
                <a:uFillTx/>
                <a:latin typeface="Calibri"/>
                <a:ea typeface="+mj-ea"/>
                <a:cs typeface="+mj-cs"/>
              </a:rPr>
              <a:t>PANORAMA DE QUELQUES CYBERMENACES</a:t>
            </a:r>
          </a:p>
        </p:txBody>
      </p:sp>
      <p:pic>
        <p:nvPicPr>
          <p:cNvPr id="16" name="Image 15">
            <a:extLst>
              <a:ext uri="{FF2B5EF4-FFF2-40B4-BE49-F238E27FC236}">
                <a16:creationId xmlns:a16="http://schemas.microsoft.com/office/drawing/2014/main" id="{79A2A463-CDC5-45DA-8D67-DB18F9F60C7E}"/>
              </a:ext>
            </a:extLst>
          </p:cNvPr>
          <p:cNvPicPr>
            <a:picLocks noChangeAspect="1"/>
          </p:cNvPicPr>
          <p:nvPr/>
        </p:nvPicPr>
        <p:blipFill>
          <a:blip r:embed="rId3"/>
          <a:stretch>
            <a:fillRect/>
          </a:stretch>
        </p:blipFill>
        <p:spPr>
          <a:xfrm>
            <a:off x="62199" y="1430524"/>
            <a:ext cx="4481768" cy="1044156"/>
          </a:xfrm>
          <a:prstGeom prst="rect">
            <a:avLst/>
          </a:prstGeom>
        </p:spPr>
      </p:pic>
      <p:pic>
        <p:nvPicPr>
          <p:cNvPr id="17" name="Image 16">
            <a:extLst>
              <a:ext uri="{FF2B5EF4-FFF2-40B4-BE49-F238E27FC236}">
                <a16:creationId xmlns:a16="http://schemas.microsoft.com/office/drawing/2014/main" id="{ABE24FFB-193D-4F91-84CC-8197F1479D03}"/>
              </a:ext>
            </a:extLst>
          </p:cNvPr>
          <p:cNvPicPr>
            <a:picLocks noChangeAspect="1"/>
          </p:cNvPicPr>
          <p:nvPr/>
        </p:nvPicPr>
        <p:blipFill>
          <a:blip r:embed="rId4"/>
          <a:stretch>
            <a:fillRect/>
          </a:stretch>
        </p:blipFill>
        <p:spPr>
          <a:xfrm>
            <a:off x="4570853" y="5187157"/>
            <a:ext cx="4565823" cy="919271"/>
          </a:xfrm>
          <a:prstGeom prst="rect">
            <a:avLst/>
          </a:prstGeom>
        </p:spPr>
      </p:pic>
      <p:pic>
        <p:nvPicPr>
          <p:cNvPr id="18" name="Image 17">
            <a:extLst>
              <a:ext uri="{FF2B5EF4-FFF2-40B4-BE49-F238E27FC236}">
                <a16:creationId xmlns:a16="http://schemas.microsoft.com/office/drawing/2014/main" id="{162695E3-8A43-40D8-B5F1-EED887987301}"/>
              </a:ext>
            </a:extLst>
          </p:cNvPr>
          <p:cNvPicPr>
            <a:picLocks noChangeAspect="1"/>
          </p:cNvPicPr>
          <p:nvPr/>
        </p:nvPicPr>
        <p:blipFill>
          <a:blip r:embed="rId5"/>
          <a:stretch>
            <a:fillRect/>
          </a:stretch>
        </p:blipFill>
        <p:spPr>
          <a:xfrm>
            <a:off x="30767" y="538284"/>
            <a:ext cx="4815258" cy="902970"/>
          </a:xfrm>
          <a:prstGeom prst="rect">
            <a:avLst/>
          </a:prstGeom>
        </p:spPr>
      </p:pic>
      <p:pic>
        <p:nvPicPr>
          <p:cNvPr id="19" name="Image 18">
            <a:extLst>
              <a:ext uri="{FF2B5EF4-FFF2-40B4-BE49-F238E27FC236}">
                <a16:creationId xmlns:a16="http://schemas.microsoft.com/office/drawing/2014/main" id="{EFA19A63-DAD0-4AE4-9F32-C91E68CCC8B9}"/>
              </a:ext>
            </a:extLst>
          </p:cNvPr>
          <p:cNvPicPr>
            <a:picLocks noChangeAspect="1"/>
          </p:cNvPicPr>
          <p:nvPr/>
        </p:nvPicPr>
        <p:blipFill>
          <a:blip r:embed="rId6"/>
          <a:stretch>
            <a:fillRect/>
          </a:stretch>
        </p:blipFill>
        <p:spPr>
          <a:xfrm>
            <a:off x="5284638" y="555318"/>
            <a:ext cx="3514151" cy="1068392"/>
          </a:xfrm>
          <a:prstGeom prst="rect">
            <a:avLst/>
          </a:prstGeom>
        </p:spPr>
      </p:pic>
      <p:pic>
        <p:nvPicPr>
          <p:cNvPr id="20" name="Image 19">
            <a:extLst>
              <a:ext uri="{FF2B5EF4-FFF2-40B4-BE49-F238E27FC236}">
                <a16:creationId xmlns:a16="http://schemas.microsoft.com/office/drawing/2014/main" id="{6E16D591-79E9-4B11-B657-4BA89791F765}"/>
              </a:ext>
            </a:extLst>
          </p:cNvPr>
          <p:cNvPicPr>
            <a:picLocks noChangeAspect="1"/>
          </p:cNvPicPr>
          <p:nvPr/>
        </p:nvPicPr>
        <p:blipFill>
          <a:blip r:embed="rId7"/>
          <a:stretch>
            <a:fillRect/>
          </a:stretch>
        </p:blipFill>
        <p:spPr>
          <a:xfrm>
            <a:off x="4620716" y="1523891"/>
            <a:ext cx="4481768" cy="1064757"/>
          </a:xfrm>
          <a:prstGeom prst="rect">
            <a:avLst/>
          </a:prstGeom>
        </p:spPr>
      </p:pic>
      <p:pic>
        <p:nvPicPr>
          <p:cNvPr id="21" name="Image 20">
            <a:extLst>
              <a:ext uri="{FF2B5EF4-FFF2-40B4-BE49-F238E27FC236}">
                <a16:creationId xmlns:a16="http://schemas.microsoft.com/office/drawing/2014/main" id="{6146F369-B3C1-4220-B67A-F3FC31F6BD5B}"/>
              </a:ext>
            </a:extLst>
          </p:cNvPr>
          <p:cNvPicPr>
            <a:picLocks noChangeAspect="1"/>
          </p:cNvPicPr>
          <p:nvPr/>
        </p:nvPicPr>
        <p:blipFill>
          <a:blip r:embed="rId8"/>
          <a:stretch>
            <a:fillRect/>
          </a:stretch>
        </p:blipFill>
        <p:spPr>
          <a:xfrm>
            <a:off x="114247" y="3870998"/>
            <a:ext cx="4311750" cy="2632318"/>
          </a:xfrm>
          <a:prstGeom prst="rect">
            <a:avLst/>
          </a:prstGeom>
        </p:spPr>
      </p:pic>
      <p:pic>
        <p:nvPicPr>
          <p:cNvPr id="22" name="Image 21">
            <a:extLst>
              <a:ext uri="{FF2B5EF4-FFF2-40B4-BE49-F238E27FC236}">
                <a16:creationId xmlns:a16="http://schemas.microsoft.com/office/drawing/2014/main" id="{5C7A8DE2-03FC-4585-8DDA-73117830501F}"/>
              </a:ext>
            </a:extLst>
          </p:cNvPr>
          <p:cNvPicPr>
            <a:picLocks noChangeAspect="1"/>
          </p:cNvPicPr>
          <p:nvPr/>
        </p:nvPicPr>
        <p:blipFill>
          <a:blip r:embed="rId9"/>
          <a:stretch>
            <a:fillRect/>
          </a:stretch>
        </p:blipFill>
        <p:spPr>
          <a:xfrm>
            <a:off x="4397397" y="3629178"/>
            <a:ext cx="4809738" cy="1208262"/>
          </a:xfrm>
          <a:prstGeom prst="rect">
            <a:avLst/>
          </a:prstGeom>
        </p:spPr>
      </p:pic>
      <p:pic>
        <p:nvPicPr>
          <p:cNvPr id="25"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647" y="5405468"/>
            <a:ext cx="4367214" cy="1214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105494" y="2613515"/>
            <a:ext cx="8052220" cy="1015663"/>
          </a:xfrm>
          <a:prstGeom prst="rect">
            <a:avLst/>
          </a:prstGeom>
          <a:solidFill>
            <a:schemeClr val="bg1"/>
          </a:solidFill>
        </p:spPr>
        <p:txBody>
          <a:bodyPr wrap="square" rtlCol="0">
            <a:spAutoFit/>
          </a:bodyPr>
          <a:lstStyle/>
          <a:p>
            <a:r>
              <a:rPr lang="fr-FR" sz="1200" b="1" dirty="0"/>
              <a:t>Le groupe Ramsay-Générale de santé victime d'une cyberattaque</a:t>
            </a:r>
          </a:p>
          <a:p>
            <a:r>
              <a:rPr lang="fr-FR" sz="1200" dirty="0"/>
              <a:t>19/08/2019 0 94</a:t>
            </a:r>
          </a:p>
          <a:p>
            <a:r>
              <a:rPr lang="fr-FR" sz="1200" dirty="0"/>
              <a:t>PARIS (</a:t>
            </a:r>
            <a:r>
              <a:rPr lang="fr-FR" sz="1200" dirty="0" err="1"/>
              <a:t>TICsanté</a:t>
            </a:r>
            <a:r>
              <a:rPr lang="fr-FR" sz="1200" dirty="0"/>
              <a:t>) - Ramsay-Générale de santé (</a:t>
            </a:r>
            <a:r>
              <a:rPr lang="fr-FR" sz="1200" dirty="0" err="1"/>
              <a:t>RGdS</a:t>
            </a:r>
            <a:r>
              <a:rPr lang="fr-FR" sz="1200" dirty="0"/>
              <a:t>) a fait l'objet depuis le 10 août d'une cyberattaque qui touche ses 120 établissements de santé en France, a appris </a:t>
            </a:r>
            <a:r>
              <a:rPr lang="fr-FR" sz="1200" dirty="0" err="1"/>
              <a:t>APMnews</a:t>
            </a:r>
            <a:r>
              <a:rPr lang="fr-FR" sz="1200" dirty="0"/>
              <a:t> (site du groupe APM International dont fait partie </a:t>
            </a:r>
            <a:r>
              <a:rPr lang="fr-FR" sz="1200" dirty="0" err="1"/>
              <a:t>TICsanté</a:t>
            </a:r>
            <a:r>
              <a:rPr lang="fr-FR" sz="1200" dirty="0"/>
              <a:t>), </a:t>
            </a:r>
          </a:p>
          <a:p>
            <a:r>
              <a:rPr lang="fr-FR" sz="1200" dirty="0"/>
              <a:t>auprès du groupe de cliniques.</a:t>
            </a:r>
          </a:p>
        </p:txBody>
      </p:sp>
      <p:sp>
        <p:nvSpPr>
          <p:cNvPr id="3" name="Espace réservé du numéro de diapositive 2">
            <a:extLst>
              <a:ext uri="{FF2B5EF4-FFF2-40B4-BE49-F238E27FC236}">
                <a16:creationId xmlns:a16="http://schemas.microsoft.com/office/drawing/2014/main" id="{CA7C098A-9CAD-46A8-9CA8-6116C458DE5D}"/>
              </a:ext>
            </a:extLst>
          </p:cNvPr>
          <p:cNvSpPr>
            <a:spLocks noGrp="1"/>
          </p:cNvSpPr>
          <p:nvPr>
            <p:ph type="sldNum" sz="quarter" idx="12"/>
          </p:nvPr>
        </p:nvSpPr>
        <p:spPr/>
        <p:txBody>
          <a:bodyPr/>
          <a:lstStyle/>
          <a:p>
            <a:fld id="{FA84A37A-AFC2-4A01-80A1-FC20F2C0D5BB}" type="slidenum">
              <a:rPr lang="en-US" smtClean="0"/>
              <a:pPr/>
              <a:t>7</a:t>
            </a:fld>
            <a:endParaRPr lang="en-US" dirty="0"/>
          </a:p>
        </p:txBody>
      </p:sp>
    </p:spTree>
    <p:extLst>
      <p:ext uri="{BB962C8B-B14F-4D97-AF65-F5344CB8AC3E}">
        <p14:creationId xmlns:p14="http://schemas.microsoft.com/office/powerpoint/2010/main" val="2573035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22531"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en-GB" altLang="fr-FR" sz="2400" dirty="0">
                <a:solidFill>
                  <a:schemeClr val="tx1"/>
                </a:solidFill>
                <a:effectLst/>
              </a:rPr>
              <a:t>WANACRY</a:t>
            </a: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583063"/>
            <a:ext cx="8872538" cy="2616829"/>
          </a:xfrm>
          <a:prstGeom prst="rect">
            <a:avLst/>
          </a:prstGeom>
        </p:spPr>
      </p:pic>
      <p:pic>
        <p:nvPicPr>
          <p:cNvPr id="3" name="Ima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2995" y="3899782"/>
            <a:ext cx="3062105" cy="1799091"/>
          </a:xfrm>
          <a:prstGeom prst="rect">
            <a:avLst/>
          </a:prstGeom>
        </p:spPr>
      </p:pic>
      <p:pic>
        <p:nvPicPr>
          <p:cNvPr id="4" name="Imag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350" y="3258688"/>
            <a:ext cx="5590778" cy="3143751"/>
          </a:xfrm>
          <a:prstGeom prst="rect">
            <a:avLst/>
          </a:prstGeom>
        </p:spPr>
      </p:pic>
      <p:sp>
        <p:nvSpPr>
          <p:cNvPr id="5" name="Espace réservé du numéro de diapositive 4">
            <a:extLst>
              <a:ext uri="{FF2B5EF4-FFF2-40B4-BE49-F238E27FC236}">
                <a16:creationId xmlns:a16="http://schemas.microsoft.com/office/drawing/2014/main" id="{6029078A-0D8D-4CE5-9429-7F7BF62C4265}"/>
              </a:ext>
            </a:extLst>
          </p:cNvPr>
          <p:cNvSpPr>
            <a:spLocks noGrp="1"/>
          </p:cNvSpPr>
          <p:nvPr>
            <p:ph type="sldNum" sz="quarter" idx="12"/>
          </p:nvPr>
        </p:nvSpPr>
        <p:spPr/>
        <p:txBody>
          <a:bodyPr/>
          <a:lstStyle/>
          <a:p>
            <a:fld id="{FA84A37A-AFC2-4A01-80A1-FC20F2C0D5BB}" type="slidenum">
              <a:rPr lang="en-US" smtClean="0"/>
              <a:pPr/>
              <a:t>8</a:t>
            </a:fld>
            <a:endParaRPr lang="en-US" dirty="0"/>
          </a:p>
        </p:txBody>
      </p:sp>
    </p:spTree>
    <p:extLst>
      <p:ext uri="{BB962C8B-B14F-4D97-AF65-F5344CB8AC3E}">
        <p14:creationId xmlns:p14="http://schemas.microsoft.com/office/powerpoint/2010/main" val="3638886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a date 3"/>
          <p:cNvSpPr>
            <a:spLocks noGrp="1"/>
          </p:cNvSpPr>
          <p:nvPr>
            <p:ph type="dt" sz="half" idx="10"/>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23 Mars 2021</a:t>
            </a:r>
            <a:endParaRPr lang="fr-FR" altLang="fr-FR" dirty="0">
              <a:solidFill>
                <a:srgbClr val="11076D"/>
              </a:solidFill>
            </a:endParaRPr>
          </a:p>
        </p:txBody>
      </p:sp>
      <p:sp>
        <p:nvSpPr>
          <p:cNvPr id="35843" name="Espace réservé du pied de page 4"/>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itchFamily="34" charset="0"/>
              </a:defRPr>
            </a:lvl1pPr>
            <a:lvl2pPr marL="742950" indent="-285750" defTabSz="457200">
              <a:defRPr>
                <a:solidFill>
                  <a:schemeClr val="tx1"/>
                </a:solidFill>
                <a:latin typeface="Calibri" pitchFamily="34" charset="0"/>
              </a:defRPr>
            </a:lvl2pPr>
            <a:lvl3pPr marL="1143000" indent="-228600" defTabSz="457200">
              <a:defRPr>
                <a:solidFill>
                  <a:schemeClr val="tx1"/>
                </a:solidFill>
                <a:latin typeface="Calibri" pitchFamily="34" charset="0"/>
              </a:defRPr>
            </a:lvl3pPr>
            <a:lvl4pPr marL="1600200" indent="-228600" defTabSz="457200">
              <a:defRPr>
                <a:solidFill>
                  <a:schemeClr val="tx1"/>
                </a:solidFill>
                <a:latin typeface="Calibri" pitchFamily="34" charset="0"/>
              </a:defRPr>
            </a:lvl4pPr>
            <a:lvl5pPr marL="2057400" indent="-228600" defTabSz="4572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r>
              <a:rPr lang="fr-FR" altLang="fr-FR">
                <a:solidFill>
                  <a:srgbClr val="11076D"/>
                </a:solidFill>
              </a:rPr>
              <a:t>Mairie de Signes</a:t>
            </a:r>
            <a:endParaRPr lang="fr-FR" altLang="fr-FR" dirty="0">
              <a:solidFill>
                <a:srgbClr val="11076D"/>
              </a:solidFill>
            </a:endParaRPr>
          </a:p>
        </p:txBody>
      </p:sp>
      <p:sp>
        <p:nvSpPr>
          <p:cNvPr id="7" name="Titre 1"/>
          <p:cNvSpPr txBox="1">
            <a:spLocks/>
          </p:cNvSpPr>
          <p:nvPr/>
        </p:nvSpPr>
        <p:spPr bwMode="auto">
          <a:xfrm>
            <a:off x="133350" y="57150"/>
            <a:ext cx="89217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defTabSz="457200" rtl="0" eaLnBrk="1" fontAlgn="base" hangingPunct="1">
              <a:spcBef>
                <a:spcPct val="0"/>
              </a:spcBef>
              <a:spcAft>
                <a:spcPct val="0"/>
              </a:spcAft>
              <a:buNone/>
              <a:defRPr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vl2pPr algn="ctr" defTabSz="457200" rtl="0" eaLnBrk="1" fontAlgn="base" hangingPunct="1">
              <a:spcBef>
                <a:spcPct val="0"/>
              </a:spcBef>
              <a:spcAft>
                <a:spcPct val="0"/>
              </a:spcAft>
              <a:defRPr b="1">
                <a:solidFill>
                  <a:schemeClr val="tx1"/>
                </a:solidFill>
                <a:latin typeface="Calibri" pitchFamily="34" charset="0"/>
              </a:defRPr>
            </a:lvl2pPr>
            <a:lvl3pPr algn="ctr" defTabSz="457200" rtl="0" eaLnBrk="1" fontAlgn="base" hangingPunct="1">
              <a:spcBef>
                <a:spcPct val="0"/>
              </a:spcBef>
              <a:spcAft>
                <a:spcPct val="0"/>
              </a:spcAft>
              <a:defRPr b="1">
                <a:solidFill>
                  <a:schemeClr val="tx1"/>
                </a:solidFill>
                <a:latin typeface="Calibri" pitchFamily="34" charset="0"/>
              </a:defRPr>
            </a:lvl3pPr>
            <a:lvl4pPr algn="ctr" defTabSz="457200" rtl="0" eaLnBrk="1" fontAlgn="base" hangingPunct="1">
              <a:spcBef>
                <a:spcPct val="0"/>
              </a:spcBef>
              <a:spcAft>
                <a:spcPct val="0"/>
              </a:spcAft>
              <a:defRPr b="1">
                <a:solidFill>
                  <a:schemeClr val="tx1"/>
                </a:solidFill>
                <a:latin typeface="Calibri" pitchFamily="34" charset="0"/>
              </a:defRPr>
            </a:lvl4pPr>
            <a:lvl5pPr algn="ctr" defTabSz="457200" rtl="0" eaLnBrk="1" fontAlgn="base" hangingPunct="1">
              <a:spcBef>
                <a:spcPct val="0"/>
              </a:spcBef>
              <a:spcAft>
                <a:spcPct val="0"/>
              </a:spcAft>
              <a:defRPr b="1">
                <a:solidFill>
                  <a:schemeClr val="tx1"/>
                </a:solidFill>
                <a:latin typeface="Calibri" pitchFamily="34" charset="0"/>
              </a:defRPr>
            </a:lvl5pPr>
            <a:lvl6pPr marL="457200" algn="ctr" defTabSz="457200" rtl="0" eaLnBrk="1" fontAlgn="base" hangingPunct="1">
              <a:spcBef>
                <a:spcPct val="0"/>
              </a:spcBef>
              <a:spcAft>
                <a:spcPct val="0"/>
              </a:spcAft>
              <a:defRPr b="1">
                <a:solidFill>
                  <a:schemeClr val="tx1"/>
                </a:solidFill>
                <a:latin typeface="Calibri" pitchFamily="34" charset="0"/>
              </a:defRPr>
            </a:lvl6pPr>
            <a:lvl7pPr marL="914400" algn="ctr" defTabSz="457200" rtl="0" eaLnBrk="1" fontAlgn="base" hangingPunct="1">
              <a:spcBef>
                <a:spcPct val="0"/>
              </a:spcBef>
              <a:spcAft>
                <a:spcPct val="0"/>
              </a:spcAft>
              <a:defRPr b="1">
                <a:solidFill>
                  <a:schemeClr val="tx1"/>
                </a:solidFill>
                <a:latin typeface="Calibri" pitchFamily="34" charset="0"/>
              </a:defRPr>
            </a:lvl7pPr>
            <a:lvl8pPr marL="1371600" algn="ctr" defTabSz="457200" rtl="0" eaLnBrk="1" fontAlgn="base" hangingPunct="1">
              <a:spcBef>
                <a:spcPct val="0"/>
              </a:spcBef>
              <a:spcAft>
                <a:spcPct val="0"/>
              </a:spcAft>
              <a:defRPr b="1">
                <a:solidFill>
                  <a:schemeClr val="tx1"/>
                </a:solidFill>
                <a:latin typeface="Calibri" pitchFamily="34" charset="0"/>
              </a:defRPr>
            </a:lvl8pPr>
            <a:lvl9pPr marL="1828800" algn="ctr" defTabSz="457200" rtl="0" eaLnBrk="1" fontAlgn="base" hangingPunct="1">
              <a:spcBef>
                <a:spcPct val="0"/>
              </a:spcBef>
              <a:spcAft>
                <a:spcPct val="0"/>
              </a:spcAft>
              <a:defRPr b="1">
                <a:solidFill>
                  <a:schemeClr val="tx1"/>
                </a:solidFill>
                <a:latin typeface="Calibri" pitchFamily="34" charset="0"/>
              </a:defRPr>
            </a:lvl9pPr>
          </a:lstStyle>
          <a:p>
            <a:pPr algn="ctr">
              <a:defRPr/>
            </a:pPr>
            <a:r>
              <a:rPr lang="fr-FR" altLang="fr-FR" sz="2400" dirty="0">
                <a:solidFill>
                  <a:schemeClr val="tx1"/>
                </a:solidFill>
                <a:effectLst/>
              </a:rPr>
              <a:t>HAMECONNAGE &amp; INGENERIE SOCIALE</a:t>
            </a: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099" y="1109339"/>
            <a:ext cx="8611802" cy="4639322"/>
          </a:xfrm>
          <a:prstGeom prst="rect">
            <a:avLst/>
          </a:prstGeom>
        </p:spPr>
      </p:pic>
      <p:sp>
        <p:nvSpPr>
          <p:cNvPr id="3" name="Espace réservé du numéro de diapositive 2">
            <a:extLst>
              <a:ext uri="{FF2B5EF4-FFF2-40B4-BE49-F238E27FC236}">
                <a16:creationId xmlns:a16="http://schemas.microsoft.com/office/drawing/2014/main" id="{C351841A-8525-4BB0-8F30-6F01A4CF28F1}"/>
              </a:ext>
            </a:extLst>
          </p:cNvPr>
          <p:cNvSpPr>
            <a:spLocks noGrp="1"/>
          </p:cNvSpPr>
          <p:nvPr>
            <p:ph type="sldNum" sz="quarter" idx="12"/>
          </p:nvPr>
        </p:nvSpPr>
        <p:spPr/>
        <p:txBody>
          <a:bodyPr/>
          <a:lstStyle/>
          <a:p>
            <a:fld id="{FA84A37A-AFC2-4A01-80A1-FC20F2C0D5BB}" type="slidenum">
              <a:rPr lang="en-US" smtClean="0"/>
              <a:pPr/>
              <a:t>9</a:t>
            </a:fld>
            <a:endParaRPr lang="en-US" dirty="0"/>
          </a:p>
        </p:txBody>
      </p:sp>
    </p:spTree>
  </p:cSld>
  <p:clrMapOvr>
    <a:masterClrMapping/>
  </p:clrMapOvr>
</p:sld>
</file>

<file path=ppt/theme/theme1.xml><?xml version="1.0" encoding="utf-8"?>
<a:theme xmlns:a="http://schemas.openxmlformats.org/drawingml/2006/main" name="GTR-Toulon">
  <a:themeElements>
    <a:clrScheme name="Personnalisée 1">
      <a:dk1>
        <a:srgbClr val="11076D"/>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15875">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1151</TotalTime>
  <Words>9838</Words>
  <Application>Microsoft Office PowerPoint</Application>
  <PresentationFormat>Affichage à l'écran (4:3)</PresentationFormat>
  <Paragraphs>588</Paragraphs>
  <Slides>31</Slides>
  <Notes>27</Notes>
  <HiddenSlides>0</HiddenSlides>
  <MMClips>1</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31</vt:i4>
      </vt:variant>
    </vt:vector>
  </HeadingPairs>
  <TitlesOfParts>
    <vt:vector size="41" baseType="lpstr">
      <vt:lpstr>Batang</vt:lpstr>
      <vt:lpstr>Arial</vt:lpstr>
      <vt:lpstr>Bookman Old Style</vt:lpstr>
      <vt:lpstr>Calibri</vt:lpstr>
      <vt:lpstr>Georgia</vt:lpstr>
      <vt:lpstr>Palatino</vt:lpstr>
      <vt:lpstr>Times New Roman</vt:lpstr>
      <vt:lpstr>Verdana</vt:lpstr>
      <vt:lpstr>Wingdings</vt:lpstr>
      <vt:lpstr>GTR-Toulon</vt:lpstr>
      <vt:lpstr>Sensibilisation Cybersécurité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Ministère de la Défense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
  <cp:lastModifiedBy>Julien Alba</cp:lastModifiedBy>
  <cp:revision>200</cp:revision>
  <cp:lastPrinted>2016-08-31T07:48:13Z</cp:lastPrinted>
  <dcterms:created xsi:type="dcterms:W3CDTF">2016-03-11T10:18:52Z</dcterms:created>
  <dcterms:modified xsi:type="dcterms:W3CDTF">2021-03-21T08:52:38Z</dcterms:modified>
</cp:coreProperties>
</file>